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6" r:id="rId9"/>
    <p:sldId id="267" r:id="rId10"/>
    <p:sldId id="265" r:id="rId11"/>
    <p:sldId id="269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6EB"/>
    <a:srgbClr val="777777"/>
    <a:srgbClr val="333333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D7077-4CC9-4145-A12C-A77ABDB31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4D00-9D34-4B4D-AA1D-F37DA0636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99F6-EABF-472D-9500-F0AEE3A19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0C55F-9DE5-4445-8292-5F6D76038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AA40-75B8-4C81-BBF9-9844B9D93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6C8BE-E296-4ED5-AF09-889D1D3F9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36594-5D9E-475B-A97E-566595A2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6C98-1FDB-4A1C-A160-75EA07120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C1D47-1460-4A1A-AC6A-CBD466795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457D9-3C83-495D-A1D6-BCAEC38F0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AF27E-E02A-4D3F-80F4-271514F3E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1D7C29-9CDB-40D1-8C67-52A805A55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019800" y="60960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4D4D4D"/>
                </a:solidFill>
              </a:rPr>
              <a:t>математика, 5 класс</a:t>
            </a:r>
          </a:p>
        </p:txBody>
      </p:sp>
      <p:pic>
        <p:nvPicPr>
          <p:cNvPr id="4100" name="Picture 20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"/>
            <a:ext cx="3352800" cy="25146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4101" name="WordArt 21"/>
          <p:cNvSpPr>
            <a:spLocks noChangeArrowheads="1" noChangeShapeType="1" noTextEdit="1"/>
          </p:cNvSpPr>
          <p:nvPr/>
        </p:nvSpPr>
        <p:spPr bwMode="auto">
          <a:xfrm>
            <a:off x="685800" y="2362200"/>
            <a:ext cx="8001000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уравнения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19283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историческая справка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563938" y="1196975"/>
            <a:ext cx="47529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Франсуа Виет </a:t>
            </a:r>
          </a:p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(1540-1603 гг.) </a:t>
            </a:r>
          </a:p>
          <a:p>
            <a:pPr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французский математик, он был одним из первых, кто числа стал обозначать буквами, что существенно развило теорию уравнений</a:t>
            </a: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214422"/>
            <a:ext cx="1905000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ChangeArrowheads="1"/>
          </p:cNvSpPr>
          <p:nvPr/>
        </p:nvSpPr>
        <p:spPr bwMode="auto">
          <a:xfrm>
            <a:off x="755650" y="1412875"/>
            <a:ext cx="5762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55650" y="5661025"/>
            <a:ext cx="14398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900113" y="5661025"/>
            <a:ext cx="96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у = 5</a:t>
            </a:r>
          </a:p>
        </p:txBody>
      </p:sp>
      <p:sp>
        <p:nvSpPr>
          <p:cNvPr id="13317" name="Text Box 16"/>
          <p:cNvSpPr txBox="1">
            <a:spLocks noChangeArrowheads="1"/>
          </p:cNvSpPr>
          <p:nvPr/>
        </p:nvSpPr>
        <p:spPr bwMode="auto">
          <a:xfrm>
            <a:off x="900113" y="143827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   -   10  =  20</a:t>
            </a:r>
          </a:p>
        </p:txBody>
      </p: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900113" y="29972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х   +         =  46</a:t>
            </a: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827088" y="47244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     -   у  =  29</a:t>
            </a: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5580063" y="143827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50  +   х    =  72</a:t>
            </a:r>
          </a:p>
        </p:txBody>
      </p: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5580063" y="299720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   +         =  64</a:t>
            </a:r>
          </a:p>
        </p:txBody>
      </p:sp>
      <p:sp>
        <p:nvSpPr>
          <p:cNvPr id="13322" name="Text Box 21"/>
          <p:cNvSpPr txBox="1">
            <a:spLocks noChangeArrowheads="1"/>
          </p:cNvSpPr>
          <p:nvPr/>
        </p:nvSpPr>
        <p:spPr bwMode="auto">
          <a:xfrm>
            <a:off x="5580063" y="47244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      -   х  =  19</a:t>
            </a:r>
          </a:p>
        </p:txBody>
      </p:sp>
      <p:sp>
        <p:nvSpPr>
          <p:cNvPr id="13323" name="Rectangle 22"/>
          <p:cNvSpPr>
            <a:spLocks noChangeArrowheads="1"/>
          </p:cNvSpPr>
          <p:nvPr/>
        </p:nvSpPr>
        <p:spPr bwMode="auto">
          <a:xfrm>
            <a:off x="5435600" y="2949575"/>
            <a:ext cx="5762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23"/>
          <p:cNvSpPr>
            <a:spLocks noChangeArrowheads="1"/>
          </p:cNvSpPr>
          <p:nvPr/>
        </p:nvSpPr>
        <p:spPr bwMode="auto">
          <a:xfrm>
            <a:off x="755650" y="4699000"/>
            <a:ext cx="5762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Line 25"/>
          <p:cNvSpPr>
            <a:spLocks noChangeShapeType="1"/>
          </p:cNvSpPr>
          <p:nvPr/>
        </p:nvSpPr>
        <p:spPr bwMode="auto">
          <a:xfrm>
            <a:off x="1403350" y="1844675"/>
            <a:ext cx="504031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Rectangle 27"/>
          <p:cNvSpPr>
            <a:spLocks noChangeArrowheads="1"/>
          </p:cNvSpPr>
          <p:nvPr/>
        </p:nvSpPr>
        <p:spPr bwMode="auto">
          <a:xfrm>
            <a:off x="5434013" y="4724400"/>
            <a:ext cx="576262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Rectangle 28"/>
          <p:cNvSpPr>
            <a:spLocks noChangeArrowheads="1"/>
          </p:cNvSpPr>
          <p:nvPr/>
        </p:nvSpPr>
        <p:spPr bwMode="auto">
          <a:xfrm>
            <a:off x="6440488" y="2949575"/>
            <a:ext cx="576262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29"/>
          <p:cNvSpPr>
            <a:spLocks noChangeShapeType="1"/>
          </p:cNvSpPr>
          <p:nvPr/>
        </p:nvSpPr>
        <p:spPr bwMode="auto">
          <a:xfrm flipH="1">
            <a:off x="1116013" y="3500438"/>
            <a:ext cx="42481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Text Box 30"/>
          <p:cNvSpPr txBox="1">
            <a:spLocks noChangeArrowheads="1"/>
          </p:cNvSpPr>
          <p:nvPr/>
        </p:nvSpPr>
        <p:spPr bwMode="auto">
          <a:xfrm>
            <a:off x="684213" y="90805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 вариант</a:t>
            </a:r>
          </a:p>
        </p:txBody>
      </p:sp>
      <p:sp>
        <p:nvSpPr>
          <p:cNvPr id="13330" name="Text Box 31"/>
          <p:cNvSpPr txBox="1">
            <a:spLocks noChangeArrowheads="1"/>
          </p:cNvSpPr>
          <p:nvPr/>
        </p:nvSpPr>
        <p:spPr bwMode="auto">
          <a:xfrm>
            <a:off x="6372225" y="90805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 вариант</a:t>
            </a:r>
          </a:p>
        </p:txBody>
      </p:sp>
      <p:sp>
        <p:nvSpPr>
          <p:cNvPr id="13331" name="Rectangle 32"/>
          <p:cNvSpPr>
            <a:spLocks noChangeArrowheads="1"/>
          </p:cNvSpPr>
          <p:nvPr/>
        </p:nvSpPr>
        <p:spPr bwMode="auto">
          <a:xfrm>
            <a:off x="6443663" y="1412875"/>
            <a:ext cx="576262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Rectangle 33"/>
          <p:cNvSpPr>
            <a:spLocks noChangeArrowheads="1"/>
          </p:cNvSpPr>
          <p:nvPr/>
        </p:nvSpPr>
        <p:spPr bwMode="auto">
          <a:xfrm>
            <a:off x="1692275" y="2997200"/>
            <a:ext cx="5762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Line 34"/>
          <p:cNvSpPr>
            <a:spLocks noChangeShapeType="1"/>
          </p:cNvSpPr>
          <p:nvPr/>
        </p:nvSpPr>
        <p:spPr bwMode="auto">
          <a:xfrm flipH="1">
            <a:off x="2124075" y="1844675"/>
            <a:ext cx="42481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Rectangle 35"/>
          <p:cNvSpPr>
            <a:spLocks noChangeArrowheads="1"/>
          </p:cNvSpPr>
          <p:nvPr/>
        </p:nvSpPr>
        <p:spPr bwMode="auto">
          <a:xfrm>
            <a:off x="755650" y="2997200"/>
            <a:ext cx="5762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Line 36"/>
          <p:cNvSpPr>
            <a:spLocks noChangeShapeType="1"/>
          </p:cNvSpPr>
          <p:nvPr/>
        </p:nvSpPr>
        <p:spPr bwMode="auto">
          <a:xfrm>
            <a:off x="1331913" y="3644900"/>
            <a:ext cx="40322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5435600" y="5661025"/>
            <a:ext cx="1439863" cy="576263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5580063" y="5661025"/>
            <a:ext cx="96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х = 5</a:t>
            </a:r>
          </a:p>
        </p:txBody>
      </p:sp>
      <p:sp>
        <p:nvSpPr>
          <p:cNvPr id="13338" name="WordArt 39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4824413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работа в парах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/>
      <p:bldP spid="16421" grpId="0" animBg="1"/>
      <p:bldP spid="164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2723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самостоятельная работа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58775" y="1700213"/>
            <a:ext cx="87852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Сравните значения                   Решите уравнение:</a:t>
            </a:r>
            <a:br>
              <a:rPr lang="ru-RU" sz="2400"/>
            </a:br>
            <a:r>
              <a:rPr lang="ru-RU" sz="2400"/>
              <a:t>числовых выражений:               2041 – а = 844</a:t>
            </a:r>
            <a:br>
              <a:rPr lang="ru-RU" sz="2400"/>
            </a:br>
            <a:r>
              <a:rPr lang="ru-RU" sz="2400"/>
              <a:t>4428 -300 и 4428 -150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>Решите уравнение:                   Вес основания платформы</a:t>
            </a:r>
            <a:br>
              <a:rPr lang="ru-RU" sz="2400"/>
            </a:br>
            <a:r>
              <a:rPr lang="ru-RU" sz="2400"/>
              <a:t>х – 1245 = 3420                          «Лунская» составляет</a:t>
            </a:r>
            <a:br>
              <a:rPr lang="ru-RU" sz="2400"/>
            </a:br>
            <a:r>
              <a:rPr lang="ru-RU" sz="2400"/>
              <a:t>                                                    103000 тонн, а платформы</a:t>
            </a:r>
            <a:br>
              <a:rPr lang="ru-RU" sz="2400"/>
            </a:br>
            <a:r>
              <a:rPr lang="ru-RU" sz="2400"/>
              <a:t>                                                    «Моликпак» - 37523 тонны.</a:t>
            </a:r>
            <a:br>
              <a:rPr lang="ru-RU" sz="2400"/>
            </a:br>
            <a:r>
              <a:rPr lang="ru-RU" sz="2400"/>
              <a:t>Компания «Сахалин                  Насколько тяжелее</a:t>
            </a:r>
            <a:r>
              <a:rPr lang="ru-RU"/>
              <a:t> </a:t>
            </a:r>
            <a:br>
              <a:rPr lang="ru-RU"/>
            </a:br>
            <a:r>
              <a:rPr lang="ru-RU" sz="2400"/>
              <a:t>Энерджи» создана в 1994        платформа «Лунская» ? </a:t>
            </a:r>
            <a:br>
              <a:rPr lang="ru-RU" sz="2400"/>
            </a:br>
            <a:r>
              <a:rPr lang="ru-RU" sz="2400"/>
              <a:t>году. Сколько лет ведется </a:t>
            </a:r>
            <a:br>
              <a:rPr lang="ru-RU" sz="2400"/>
            </a:br>
            <a:r>
              <a:rPr lang="ru-RU" sz="2400"/>
              <a:t>развитие проекта                      Выполните действия: «Сахалин 2»?                            1487646 – 23489 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684213" y="10795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 вариант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5003800" y="10795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 вариант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38877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проверка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331913" y="155733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4128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&lt; 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4278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364163" y="155733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а = 1197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476375" y="3500438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х = 4665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364163" y="34290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На 65477 тонн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116013" y="537368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14 лет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219700" y="5300663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1464157</a:t>
            </a:r>
          </a:p>
        </p:txBody>
      </p:sp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22" y="928670"/>
            <a:ext cx="3990950" cy="1785950"/>
          </a:xfrm>
          <a:prstGeom prst="rect">
            <a:avLst/>
          </a:prstGeom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928670"/>
            <a:ext cx="3990950" cy="1785950"/>
          </a:xfrm>
          <a:prstGeom prst="rect">
            <a:avLst/>
          </a:prstGeom>
        </p:spPr>
      </p:pic>
      <p:pic>
        <p:nvPicPr>
          <p:cNvPr id="17" name="Рисунок 16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857496"/>
            <a:ext cx="3810000" cy="1704975"/>
          </a:xfrm>
          <a:prstGeom prst="rect">
            <a:avLst/>
          </a:prstGeom>
        </p:spPr>
      </p:pic>
      <p:pic>
        <p:nvPicPr>
          <p:cNvPr id="18" name="Рисунок 17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3438" y="2857496"/>
            <a:ext cx="3810000" cy="1704975"/>
          </a:xfrm>
          <a:prstGeom prst="rect">
            <a:avLst/>
          </a:prstGeom>
        </p:spPr>
      </p:pic>
      <p:pic>
        <p:nvPicPr>
          <p:cNvPr id="19" name="Рисунок 18" descr="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4643446"/>
            <a:ext cx="3810000" cy="1714500"/>
          </a:xfrm>
          <a:prstGeom prst="rect">
            <a:avLst/>
          </a:prstGeom>
        </p:spPr>
      </p:pic>
      <p:pic>
        <p:nvPicPr>
          <p:cNvPr id="20" name="Рисунок 19" descr="Рисунок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3438" y="4643446"/>
            <a:ext cx="381000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69" grpId="0"/>
      <p:bldP spid="19470" grpId="0"/>
      <p:bldP spid="19471" grpId="0"/>
      <p:bldP spid="194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п.10, № 395 (д,е), </a:t>
            </a:r>
            <a:b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398, 403 (а)</a:t>
            </a:r>
            <a:endParaRPr lang="ru-RU" sz="3600"/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54721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домашнее задание</a:t>
            </a: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214422"/>
            <a:ext cx="3810000" cy="459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5562600" y="3200400"/>
            <a:ext cx="3275013" cy="14288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5562600" y="3276600"/>
            <a:ext cx="3275013" cy="14288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24" name="Picture 6" descr="energ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02FC"/>
              </a:clrFrom>
              <a:clrTo>
                <a:srgbClr val="FC02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895600"/>
            <a:ext cx="8001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7"/>
          <p:cNvSpPr>
            <a:spLocks noChangeArrowheads="1" noChangeShapeType="1" noTextEdit="1"/>
          </p:cNvSpPr>
          <p:nvPr/>
        </p:nvSpPr>
        <p:spPr bwMode="auto">
          <a:xfrm>
            <a:off x="304800" y="685800"/>
            <a:ext cx="472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цели урока: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79388" y="1530350"/>
            <a:ext cx="5256212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/>
              <a:t> </a:t>
            </a:r>
            <a:r>
              <a:rPr lang="ru-RU" sz="2400" b="1"/>
              <a:t>1. Обеспечить восприятие, осмысление и первичное запоминание знаний по теме уравнения;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/>
              <a:t> 2. Отработать навыки решения уравнений;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3. Установить связь математики с окружающей действительностью, расширить знания учащихся о заводе СПГ п. Пригородное.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5562600" y="3200400"/>
            <a:ext cx="3275013" cy="14288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>
            <a:off x="5562600" y="3276600"/>
            <a:ext cx="3275013" cy="14288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48" name="Picture 7" descr="energ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02FC"/>
              </a:clrFrom>
              <a:clrTo>
                <a:srgbClr val="FC02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895600"/>
            <a:ext cx="8001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WordArt 9"/>
          <p:cNvSpPr>
            <a:spLocks noChangeArrowheads="1" noChangeShapeType="1" noTextEdit="1"/>
          </p:cNvSpPr>
          <p:nvPr/>
        </p:nvSpPr>
        <p:spPr bwMode="auto">
          <a:xfrm>
            <a:off x="304800" y="685800"/>
            <a:ext cx="472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план урока: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79388" y="1530350"/>
            <a:ext cx="5256212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1.</a:t>
            </a:r>
            <a:r>
              <a:rPr lang="en-US" sz="2400" b="1"/>
              <a:t> </a:t>
            </a:r>
            <a:r>
              <a:rPr lang="ru-RU" sz="2400" b="1"/>
              <a:t>Устный счет;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/>
              <a:t>2. Математический диктант;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3. Изучение нового материала;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4. Закрепление нового материала;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5. Историческая справка.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6. Самостоятельная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5257800" cy="10048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Богатствами Дальнего Востока</a:t>
            </a:r>
          </a:p>
          <a:p>
            <a:pPr>
              <a:spcBef>
                <a:spcPct val="50000"/>
              </a:spcBef>
            </a:pPr>
            <a:r>
              <a:rPr lang="ru-RU" sz="2400"/>
              <a:t>будет произрастать Россия</a:t>
            </a:r>
          </a:p>
        </p:txBody>
      </p:sp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539750" y="2060575"/>
            <a:ext cx="7920038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539750" y="2133600"/>
            <a:ext cx="7920038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099" y="4000504"/>
            <a:ext cx="2270877" cy="1714512"/>
          </a:xfrm>
          <a:prstGeom prst="rect">
            <a:avLst/>
          </a:prstGeom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4000504"/>
            <a:ext cx="2270877" cy="1714512"/>
          </a:xfrm>
          <a:prstGeom prst="rect">
            <a:avLst/>
          </a:prstGeom>
        </p:spPr>
      </p:pic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4000504"/>
            <a:ext cx="2286016" cy="1725942"/>
          </a:xfrm>
          <a:prstGeom prst="rect">
            <a:avLst/>
          </a:prstGeom>
        </p:spPr>
      </p:pic>
      <p:pic>
        <p:nvPicPr>
          <p:cNvPr id="12" name="Рисунок 11" descr="Рисунок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285728"/>
            <a:ext cx="2219325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071546"/>
            <a:ext cx="3619500" cy="3086100"/>
          </a:xfrm>
          <a:prstGeom prst="rect">
            <a:avLst/>
          </a:prstGeom>
        </p:spPr>
      </p:pic>
      <p:sp>
        <p:nvSpPr>
          <p:cNvPr id="1027" name="WordArt 5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46085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устный счет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3850" y="981075"/>
            <a:ext cx="28797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Полное название предприятия?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9750" y="1798638"/>
            <a:ext cx="16192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60 * 6 =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360 – 120 =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490 : 70  =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160  -  125 =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33  +  56 =</a:t>
            </a: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43  +  77 = 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125  : 25  =          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  <a:buFontTx/>
              <a:buAutoNum type="arabicPlain" startAt="36"/>
            </a:pPr>
            <a:r>
              <a:rPr lang="ru-RU" sz="2000"/>
              <a:t>*  2   =</a:t>
            </a: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   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54 + 46  =</a:t>
            </a: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79 -18   = </a:t>
            </a: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90 - 71  =</a:t>
            </a:r>
            <a:endParaRPr lang="ru-RU" sz="2000" b="1">
              <a:solidFill>
                <a:srgbClr val="FF3300"/>
              </a:solidFill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89 +  22  =</a:t>
            </a:r>
            <a:endParaRPr lang="ru-RU" sz="2000" b="1">
              <a:solidFill>
                <a:srgbClr val="FF33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124075" y="1798638"/>
            <a:ext cx="16002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360  </a:t>
            </a:r>
            <a:r>
              <a:rPr lang="ru-RU" sz="2000" b="1">
                <a:solidFill>
                  <a:srgbClr val="FF3300"/>
                </a:solidFill>
              </a:rPr>
              <a:t>З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240  </a:t>
            </a:r>
            <a:r>
              <a:rPr lang="ru-RU" sz="2000" b="1">
                <a:solidFill>
                  <a:srgbClr val="FF3300"/>
                </a:solidFill>
              </a:rPr>
              <a:t>А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7</a:t>
            </a:r>
            <a:r>
              <a:rPr lang="ru-RU" sz="2000" b="1">
                <a:solidFill>
                  <a:srgbClr val="FF3300"/>
                </a:solidFill>
              </a:rPr>
              <a:t>      В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35</a:t>
            </a:r>
            <a:r>
              <a:rPr lang="ru-RU" sz="2000" b="1">
                <a:solidFill>
                  <a:srgbClr val="FF3300"/>
                </a:solidFill>
              </a:rPr>
              <a:t>    О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89    </a:t>
            </a:r>
            <a:r>
              <a:rPr lang="ru-RU" sz="2000" b="1">
                <a:solidFill>
                  <a:srgbClr val="FF3300"/>
                </a:solidFill>
              </a:rPr>
              <a:t>Д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rgbClr val="FF33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120</a:t>
            </a:r>
            <a:r>
              <a:rPr lang="ru-RU" sz="2000" b="1">
                <a:solidFill>
                  <a:srgbClr val="FF3300"/>
                </a:solidFill>
              </a:rPr>
              <a:t>  С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5     </a:t>
            </a:r>
            <a:r>
              <a:rPr lang="ru-RU" sz="2000" b="1">
                <a:solidFill>
                  <a:srgbClr val="FF3300"/>
                </a:solidFill>
              </a:rPr>
              <a:t> П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72</a:t>
            </a:r>
            <a:r>
              <a:rPr lang="ru-RU" sz="2000" b="1"/>
              <a:t>    </a:t>
            </a:r>
            <a:r>
              <a:rPr lang="ru-RU" sz="2000" b="1">
                <a:solidFill>
                  <a:srgbClr val="FF3300"/>
                </a:solidFill>
              </a:rPr>
              <a:t>Г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rgbClr val="FF33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100</a:t>
            </a:r>
            <a:r>
              <a:rPr lang="ru-RU" sz="2000" b="1"/>
              <a:t>  </a:t>
            </a:r>
            <a:r>
              <a:rPr lang="ru-RU" sz="2000" b="1">
                <a:solidFill>
                  <a:srgbClr val="FF3300"/>
                </a:solidFill>
              </a:rPr>
              <a:t>И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000" b="1">
              <a:solidFill>
                <a:srgbClr val="FF33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61</a:t>
            </a:r>
            <a:r>
              <a:rPr lang="ru-RU" sz="2000" b="1">
                <a:solidFill>
                  <a:srgbClr val="FF3300"/>
                </a:solidFill>
              </a:rPr>
              <a:t>    Т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19    </a:t>
            </a:r>
            <a:r>
              <a:rPr lang="ru-RU" sz="2000" b="1">
                <a:solidFill>
                  <a:srgbClr val="FF3300"/>
                </a:solidFill>
              </a:rPr>
              <a:t>О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111  </a:t>
            </a:r>
            <a:r>
              <a:rPr lang="ru-RU" sz="2000" b="1">
                <a:solidFill>
                  <a:srgbClr val="FF3300"/>
                </a:solidFill>
              </a:rPr>
              <a:t>Н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rgbClr val="FF3300"/>
              </a:solidFill>
            </a:endParaRPr>
          </a:p>
        </p:txBody>
      </p:sp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857365"/>
            <a:ext cx="3381372" cy="2544482"/>
          </a:xfrm>
          <a:prstGeom prst="rect">
            <a:avLst/>
          </a:prstGeom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3643314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7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7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7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1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7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7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7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71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71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71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71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71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357298"/>
            <a:ext cx="3810000" cy="2857500"/>
          </a:xfrm>
          <a:prstGeom prst="rect">
            <a:avLst/>
          </a:prstGeom>
        </p:spPr>
      </p:pic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784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математический диктант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50825" y="908050"/>
            <a:ext cx="4897438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Запишите цифрами числа, встречающиеся в тексте:</a:t>
            </a:r>
          </a:p>
          <a:p>
            <a:pPr>
              <a:spcBef>
                <a:spcPct val="50000"/>
              </a:spcBef>
            </a:pPr>
            <a:r>
              <a:rPr lang="ru-RU" sz="2400"/>
              <a:t>1. На СПГ работают семь тысяч двести человек.</a:t>
            </a:r>
          </a:p>
          <a:p>
            <a:pPr>
              <a:spcBef>
                <a:spcPct val="50000"/>
              </a:spcBef>
            </a:pPr>
            <a:r>
              <a:rPr lang="ru-RU" sz="2400"/>
              <a:t>2. В январе две тысячи восьмого года передана в оперативное управление станция очистки сточных вод.</a:t>
            </a:r>
          </a:p>
          <a:p>
            <a:pPr>
              <a:spcBef>
                <a:spcPct val="50000"/>
              </a:spcBef>
            </a:pPr>
            <a:r>
              <a:rPr lang="ru-RU" sz="2400"/>
              <a:t>3.На терминале </a:t>
            </a:r>
            <a:br>
              <a:rPr lang="ru-RU" sz="2400"/>
            </a:br>
            <a:r>
              <a:rPr lang="ru-RU" sz="2400"/>
              <a:t>может ежесуточно </a:t>
            </a:r>
            <a:br>
              <a:rPr lang="ru-RU" sz="2400"/>
            </a:br>
            <a:r>
              <a:rPr lang="ru-RU" sz="2400"/>
              <a:t>храниться</a:t>
            </a:r>
            <a:br>
              <a:rPr lang="ru-RU" sz="2400"/>
            </a:br>
            <a:r>
              <a:rPr lang="ru-RU" sz="2400"/>
              <a:t>сто семьдесят тысяч</a:t>
            </a:r>
            <a:br>
              <a:rPr lang="ru-RU" sz="2400"/>
            </a:br>
            <a:r>
              <a:rPr lang="ru-RU" sz="2400"/>
              <a:t>баррелей нефти </a:t>
            </a:r>
            <a:br>
              <a:rPr lang="ru-RU" sz="2400"/>
            </a:br>
            <a:r>
              <a:rPr lang="ru-RU" sz="2400"/>
              <a:t>поступающей с завода. </a:t>
            </a: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143380"/>
            <a:ext cx="381000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4. Вес платформы «Моликпак» составляет тридцать семь тысяч пятьсот двадцать три тонны.</a:t>
            </a:r>
          </a:p>
          <a:p>
            <a:pPr>
              <a:spcBef>
                <a:spcPct val="50000"/>
              </a:spcBef>
            </a:pPr>
            <a:r>
              <a:rPr lang="ru-RU" sz="2400"/>
              <a:t>5. При установке платформы «Моликпак» в качестве балласта было засыпано двести семьдесят восемь тысяч кубометров песка.</a:t>
            </a:r>
          </a:p>
          <a:p>
            <a:pPr>
              <a:spcBef>
                <a:spcPct val="50000"/>
              </a:spcBef>
            </a:pPr>
            <a:r>
              <a:rPr lang="ru-RU" sz="2400"/>
              <a:t>6. Для наземного трубопровода изготовлены трубы общей длиной одна тысяча шестьсот пятьдесят километров. 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643314"/>
            <a:ext cx="7620000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5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784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изучение нового материала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8" y="10525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2400" b="1"/>
              <a:t>Работа в парах</a:t>
            </a:r>
            <a:r>
              <a:rPr lang="ru-RU" sz="320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ru-RU" sz="2400"/>
              <a:t>а) Прочитайте п.10 учебника (один ученик читает, другой слушает) </a:t>
            </a:r>
          </a:p>
          <a:p>
            <a:pPr marL="609600" indent="-609600">
              <a:spcBef>
                <a:spcPct val="20000"/>
              </a:spcBef>
            </a:pPr>
            <a:r>
              <a:rPr lang="ru-RU" sz="2400"/>
              <a:t>1 вариант: стр. 58-59 до слов </a:t>
            </a:r>
            <a:r>
              <a:rPr lang="ru-RU" sz="2400" i="1"/>
              <a:t>Пример 1 </a:t>
            </a:r>
          </a:p>
          <a:p>
            <a:pPr marL="609600" indent="-609600">
              <a:spcBef>
                <a:spcPct val="20000"/>
              </a:spcBef>
            </a:pPr>
            <a:r>
              <a:rPr lang="ru-RU" sz="2400" i="1"/>
              <a:t>2 вариант: стр. 59-60 до вопросов</a:t>
            </a:r>
          </a:p>
          <a:p>
            <a:pPr marL="609600" indent="-609600">
              <a:spcBef>
                <a:spcPct val="20000"/>
              </a:spcBef>
            </a:pPr>
            <a:r>
              <a:rPr lang="ru-RU" sz="2400"/>
              <a:t>б) Выучите определения на странице 59-60</a:t>
            </a:r>
          </a:p>
          <a:p>
            <a:pPr marL="609600" indent="-609600">
              <a:spcBef>
                <a:spcPct val="20000"/>
              </a:spcBef>
            </a:pPr>
            <a:r>
              <a:rPr lang="ru-RU" sz="2400"/>
              <a:t>в) Устно ответьте на вопросы в конце п.10 (один ученик задаёт вопросы, второй отвечает и наоборот)</a:t>
            </a:r>
          </a:p>
          <a:p>
            <a:pPr marL="609600" indent="-609600">
              <a:spcBef>
                <a:spcPct val="20000"/>
              </a:spcBef>
            </a:pPr>
            <a:endParaRPr lang="ru-RU" sz="2400"/>
          </a:p>
          <a:p>
            <a:pPr marL="609600" indent="-609600">
              <a:spcBef>
                <a:spcPct val="20000"/>
              </a:spcBef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68313" y="2852738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Число         является корнем уравнения                         , так как верно равенство                             .</a:t>
            </a:r>
          </a:p>
        </p:txBody>
      </p:sp>
      <p:sp>
        <p:nvSpPr>
          <p:cNvPr id="2057" name="WordArt 4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9119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закрепление материала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68313" y="1557338"/>
          <a:ext cx="2055812" cy="522287"/>
        </p:xfrm>
        <a:graphic>
          <a:graphicData uri="http://schemas.openxmlformats.org/presentationml/2006/ole">
            <p:oleObj spid="_x0000_s2050" name="Формула" r:id="rId3" imgW="799920" imgH="203040" progId="Equation.3">
              <p:embed/>
            </p:oleObj>
          </a:graphicData>
        </a:graphic>
      </p:graphicFrame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395288" y="1125538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Решим уравнение</a:t>
            </a: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468313" y="1989138"/>
          <a:ext cx="2055812" cy="522287"/>
        </p:xfrm>
        <a:graphic>
          <a:graphicData uri="http://schemas.openxmlformats.org/presentationml/2006/ole">
            <p:oleObj spid="_x0000_s2051" name="Формула" r:id="rId4" imgW="799920" imgH="203040" progId="Equation.3">
              <p:embed/>
            </p:oleObj>
          </a:graphicData>
        </a:graphic>
      </p:graphicFrame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468313" y="2420938"/>
          <a:ext cx="1271587" cy="522287"/>
        </p:xfrm>
        <a:graphic>
          <a:graphicData uri="http://schemas.openxmlformats.org/presentationml/2006/ole">
            <p:oleObj spid="_x0000_s2052" name="Формула" r:id="rId5" imgW="495000" imgH="203040" progId="Equation.3">
              <p:embed/>
            </p:oleObj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1476375" y="2852738"/>
          <a:ext cx="652463" cy="457200"/>
        </p:xfrm>
        <a:graphic>
          <a:graphicData uri="http://schemas.openxmlformats.org/presentationml/2006/ole">
            <p:oleObj spid="_x0000_s2053" name="Формула" r:id="rId6" imgW="253800" imgH="177480" progId="Equation.3">
              <p:embed/>
            </p:oleObj>
          </a:graphicData>
        </a:graphic>
      </p:graphicFrame>
      <p:graphicFrame>
        <p:nvGraphicFramePr>
          <p:cNvPr id="2054" name="Object 13"/>
          <p:cNvGraphicFramePr>
            <a:graphicFrameLocks noChangeAspect="1"/>
          </p:cNvGraphicFramePr>
          <p:nvPr/>
        </p:nvGraphicFramePr>
        <p:xfrm>
          <a:off x="6227763" y="2852738"/>
          <a:ext cx="2055812" cy="522287"/>
        </p:xfrm>
        <a:graphic>
          <a:graphicData uri="http://schemas.openxmlformats.org/presentationml/2006/ole">
            <p:oleObj spid="_x0000_s2054" name="Формула" r:id="rId7" imgW="799920" imgH="203040" progId="Equation.3">
              <p:embed/>
            </p:oleObj>
          </a:graphicData>
        </a:graphic>
      </p:graphicFrame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4067175" y="3213100"/>
          <a:ext cx="2382838" cy="457200"/>
        </p:xfrm>
        <a:graphic>
          <a:graphicData uri="http://schemas.openxmlformats.org/presentationml/2006/ole">
            <p:oleObj spid="_x0000_s2055" name="Формула" r:id="rId8" imgW="927000" imgH="177480" progId="Equation.3">
              <p:embed/>
            </p:oleObj>
          </a:graphicData>
        </a:graphic>
      </p:graphicFrame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323850" y="1052513"/>
            <a:ext cx="8135938" cy="27368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14414" y="4357694"/>
            <a:ext cx="66675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445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User</cp:lastModifiedBy>
  <cp:revision>73</cp:revision>
  <dcterms:created xsi:type="dcterms:W3CDTF">2008-09-20T20:30:35Z</dcterms:created>
  <dcterms:modified xsi:type="dcterms:W3CDTF">2012-09-11T03:53:59Z</dcterms:modified>
</cp:coreProperties>
</file>