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5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F18D8-1087-4505-AC51-1A66F3210153}" type="datetimeFigureOut">
              <a:rPr lang="ru-RU" smtClean="0"/>
              <a:pPr/>
              <a:t>13.11.2012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2B680-FAEA-4A4D-89D1-E5D437A0090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32B680-FAEA-4A4D-89D1-E5D437A0090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13.11.2012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13.11.2012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13.11.2012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13.11.2012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1101;&#1087;&#1080;&#1079;&#1086;&#1076;%20&#1086;%20&#1044;&#1077;&#1085;&#1080;&#1089;&#1086;&#1074;&#1077;.wmv"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1074;&#1084;&#1077;&#1089;&#1090;&#1077;%20&#1087;&#1077;&#1089;&#1085;&#1080;.avi"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yandex.ru/yandsearch?text=&#1087;&#1086;&#1088;&#1090;&#1088;&#1077;&#1090;%20&#1083;%20&#1090;&#1086;&#1083;&#1089;&#1090;&#1086;&#1075;&#1086;%201862&#1075;&amp;noreask=1&amp;i" TargetMode="External"/><Relationship Id="rId7" Type="http://schemas.openxmlformats.org/officeDocument/2006/relationships/hyperlink" Target="http://www.portal-slovo.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gusary.kulichki.net/gusary/istoriya/uniform/evoluciya/" TargetMode="External"/><Relationship Id="rId5" Type="http://schemas.openxmlformats.org/officeDocument/2006/relationships/hyperlink" Target="http://ru.wikipedia.org/wiki/%DD%F1%EA%E0%E4%F0%EE%ED_%E3%F3%F1%E0%F0_%EB%E5%F2%F3%F7%E8%F5" TargetMode="External"/><Relationship Id="rId4" Type="http://schemas.openxmlformats.org/officeDocument/2006/relationships/hyperlink" Target="http://ru.wikipedia.org/wiki/%C2%EE%E9%ED%E0_%E8_%EC%E8%F0_(%F4%E8%EB%FC%EC,_19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71934" y="4000504"/>
            <a:ext cx="4691066" cy="1785950"/>
          </a:xfrm>
        </p:spPr>
        <p:txBody>
          <a:bodyPr>
            <a:normAutofit fontScale="92500" lnSpcReduction="20000"/>
          </a:bodyPr>
          <a:lstStyle/>
          <a:p>
            <a:pPr algn="r"/>
            <a:r>
              <a:rPr lang="ru-RU" dirty="0" smtClean="0"/>
              <a:t>Учитель русского языка и литературы МБОУ «СОШ с.Большая Ольшанка Калининского района Саратовской области»</a:t>
            </a:r>
          </a:p>
          <a:p>
            <a:pPr algn="r"/>
            <a:r>
              <a:rPr lang="ru-RU" dirty="0" smtClean="0"/>
              <a:t>Подгорнова Алла Викторовна</a:t>
            </a:r>
            <a:endParaRPr lang="ru-RU" dirty="0"/>
          </a:p>
        </p:txBody>
      </p:sp>
      <p:sp>
        <p:nvSpPr>
          <p:cNvPr id="2" name="Заголовок 1"/>
          <p:cNvSpPr>
            <a:spLocks noGrp="1"/>
          </p:cNvSpPr>
          <p:nvPr>
            <p:ph type="ctrTitle"/>
          </p:nvPr>
        </p:nvSpPr>
        <p:spPr>
          <a:xfrm>
            <a:off x="428596" y="857232"/>
            <a:ext cx="8305800" cy="1714512"/>
          </a:xfrm>
        </p:spPr>
        <p:txBody>
          <a:bodyPr>
            <a:normAutofit fontScale="90000"/>
          </a:bodyPr>
          <a:lstStyle/>
          <a:p>
            <a:r>
              <a:rPr lang="ru-RU" dirty="0" smtClean="0"/>
              <a:t>От литературного образа к  прототипу,</a:t>
            </a:r>
            <a:br>
              <a:rPr lang="ru-RU" dirty="0" smtClean="0"/>
            </a:br>
            <a:r>
              <a:rPr lang="ru-RU" dirty="0" smtClean="0"/>
              <a:t>от прототипа к поэзии</a:t>
            </a:r>
            <a:endParaRPr lang="ru-RU" dirty="0"/>
          </a:p>
        </p:txBody>
      </p:sp>
      <p:pic>
        <p:nvPicPr>
          <p:cNvPr id="1026" name="Picture 2" descr="C:\Documents and Settings\UserXP\Рабочий стол\АВ\cf62ed254013.jpg"/>
          <p:cNvPicPr>
            <a:picLocks noChangeAspect="1" noChangeArrowheads="1"/>
          </p:cNvPicPr>
          <p:nvPr/>
        </p:nvPicPr>
        <p:blipFill>
          <a:blip r:embed="rId2"/>
          <a:srcRect/>
          <a:stretch>
            <a:fillRect/>
          </a:stretch>
        </p:blipFill>
        <p:spPr bwMode="auto">
          <a:xfrm>
            <a:off x="500034" y="3786190"/>
            <a:ext cx="3571900" cy="23663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UserXP\Рабочий стол\АВ\cf62ed254013.jpg"/>
          <p:cNvPicPr>
            <a:picLocks noChangeAspect="1" noChangeArrowheads="1"/>
          </p:cNvPicPr>
          <p:nvPr/>
        </p:nvPicPr>
        <p:blipFill>
          <a:blip r:embed="rId2"/>
          <a:srcRect/>
          <a:stretch>
            <a:fillRect/>
          </a:stretch>
        </p:blipFill>
        <p:spPr bwMode="auto">
          <a:xfrm>
            <a:off x="214282" y="214290"/>
            <a:ext cx="8715436" cy="3857652"/>
          </a:xfrm>
          <a:prstGeom prst="rect">
            <a:avLst/>
          </a:prstGeom>
          <a:noFill/>
        </p:spPr>
      </p:pic>
      <p:pic>
        <p:nvPicPr>
          <p:cNvPr id="2050" name="Picture 2" descr="C:\Documents and Settings\UserXP\Рабочий стол\АВ\cf62ed254013.jpg"/>
          <p:cNvPicPr>
            <a:picLocks noChangeAspect="1" noChangeArrowheads="1"/>
          </p:cNvPicPr>
          <p:nvPr/>
        </p:nvPicPr>
        <p:blipFill>
          <a:blip r:embed="rId2"/>
          <a:srcRect/>
          <a:stretch>
            <a:fillRect/>
          </a:stretch>
        </p:blipFill>
        <p:spPr bwMode="auto">
          <a:xfrm>
            <a:off x="285720" y="285728"/>
            <a:ext cx="8643998" cy="4038600"/>
          </a:xfrm>
          <a:prstGeom prst="rect">
            <a:avLst/>
          </a:prstGeom>
          <a:noFill/>
        </p:spPr>
      </p:pic>
      <p:pic>
        <p:nvPicPr>
          <p:cNvPr id="4" name="Содержимое 3" descr="0014-007-Osenju-1856-godu-толстойhel-v-otstavku-Voennaja-karera-ne-moja.jpg"/>
          <p:cNvPicPr>
            <a:picLocks noGrp="1" noChangeAspect="1"/>
          </p:cNvPicPr>
          <p:nvPr>
            <p:ph idx="1"/>
          </p:nvPr>
        </p:nvPicPr>
        <p:blipFill>
          <a:blip r:embed="rId3"/>
          <a:stretch>
            <a:fillRect/>
          </a:stretch>
        </p:blipFill>
        <p:spPr>
          <a:xfrm>
            <a:off x="214282" y="214290"/>
            <a:ext cx="3080196" cy="4143404"/>
          </a:xfrm>
        </p:spPr>
      </p:pic>
      <p:sp>
        <p:nvSpPr>
          <p:cNvPr id="2" name="Заголовок 1"/>
          <p:cNvSpPr>
            <a:spLocks noGrp="1"/>
          </p:cNvSpPr>
          <p:nvPr>
            <p:ph type="title"/>
          </p:nvPr>
        </p:nvSpPr>
        <p:spPr>
          <a:xfrm>
            <a:off x="3357554" y="357166"/>
            <a:ext cx="5514956" cy="857256"/>
          </a:xfrm>
        </p:spPr>
        <p:txBody>
          <a:bodyPr/>
          <a:lstStyle/>
          <a:p>
            <a:pPr algn="ctr"/>
            <a:r>
              <a:rPr lang="ru-RU" dirty="0" smtClean="0">
                <a:solidFill>
                  <a:schemeClr val="tx1"/>
                </a:solidFill>
              </a:rPr>
              <a:t>Роман «Война и мир»</a:t>
            </a:r>
            <a:endParaRPr lang="ru-RU" dirty="0">
              <a:solidFill>
                <a:schemeClr val="tx1"/>
              </a:solidFill>
            </a:endParaRPr>
          </a:p>
        </p:txBody>
      </p:sp>
      <p:sp>
        <p:nvSpPr>
          <p:cNvPr id="5" name="Прямоугольник 4"/>
          <p:cNvSpPr/>
          <p:nvPr/>
        </p:nvSpPr>
        <p:spPr>
          <a:xfrm>
            <a:off x="500034" y="4611231"/>
            <a:ext cx="8001056" cy="2246769"/>
          </a:xfrm>
          <a:prstGeom prst="rect">
            <a:avLst/>
          </a:prstGeom>
        </p:spPr>
        <p:txBody>
          <a:bodyPr wrap="square">
            <a:spAutoFit/>
          </a:bodyPr>
          <a:lstStyle/>
          <a:p>
            <a:pPr algn="ctr"/>
            <a:r>
              <a:rPr lang="ru-RU" sz="2800" dirty="0" smtClean="0"/>
              <a:t>«О придании Денисову некоторых черт</a:t>
            </a:r>
          </a:p>
          <a:p>
            <a:pPr algn="ctr"/>
            <a:r>
              <a:rPr lang="ru-RU" sz="2800" dirty="0" smtClean="0"/>
              <a:t> Д.В. Давыдова     Толстой пишет в статье </a:t>
            </a:r>
          </a:p>
          <a:p>
            <a:pPr algn="ctr"/>
            <a:r>
              <a:rPr lang="ru-RU" sz="2800" dirty="0" smtClean="0"/>
              <a:t>«Несколько слов по поводу книги </a:t>
            </a:r>
          </a:p>
          <a:p>
            <a:pPr algn="ctr"/>
            <a:r>
              <a:rPr lang="ru-RU" sz="2800" dirty="0" smtClean="0"/>
              <a:t>“Война и мир”».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XP\Рабочий стол\АВ\cf62ed254013.jpg"/>
          <p:cNvPicPr>
            <a:picLocks noChangeAspect="1" noChangeArrowheads="1"/>
          </p:cNvPicPr>
          <p:nvPr/>
        </p:nvPicPr>
        <p:blipFill>
          <a:blip r:embed="rId2"/>
          <a:srcRect/>
          <a:stretch>
            <a:fillRect/>
          </a:stretch>
        </p:blipFill>
        <p:spPr bwMode="auto">
          <a:xfrm>
            <a:off x="214282" y="214290"/>
            <a:ext cx="8715436" cy="3857652"/>
          </a:xfrm>
          <a:prstGeom prst="rect">
            <a:avLst/>
          </a:prstGeom>
          <a:noFill/>
        </p:spPr>
      </p:pic>
      <p:sp>
        <p:nvSpPr>
          <p:cNvPr id="3" name="Содержимое 2"/>
          <p:cNvSpPr>
            <a:spLocks noGrp="1"/>
          </p:cNvSpPr>
          <p:nvPr>
            <p:ph idx="1"/>
          </p:nvPr>
        </p:nvSpPr>
        <p:spPr>
          <a:xfrm>
            <a:off x="3000364" y="3643314"/>
            <a:ext cx="5686436" cy="2786082"/>
          </a:xfrm>
        </p:spPr>
        <p:txBody>
          <a:bodyPr>
            <a:normAutofit fontScale="92500" lnSpcReduction="20000"/>
          </a:bodyPr>
          <a:lstStyle/>
          <a:p>
            <a:pPr>
              <a:buNone/>
            </a:pPr>
            <a:endParaRPr lang="ru-RU" dirty="0" smtClean="0"/>
          </a:p>
          <a:p>
            <a:pPr>
              <a:buNone/>
            </a:pPr>
            <a:r>
              <a:rPr lang="ru-RU" dirty="0" smtClean="0"/>
              <a:t>Режиссёр Сергей Бондарчук      1967г. </a:t>
            </a:r>
          </a:p>
          <a:p>
            <a:pPr>
              <a:buNone/>
            </a:pPr>
            <a:r>
              <a:rPr lang="ru-RU" dirty="0" smtClean="0"/>
              <a:t>Автор сценария: Василий Соловьёв, </a:t>
            </a:r>
          </a:p>
          <a:p>
            <a:pPr>
              <a:buNone/>
            </a:pPr>
            <a:r>
              <a:rPr lang="ru-RU" dirty="0" smtClean="0"/>
              <a:t>                                  Сергей Бондарчук</a:t>
            </a:r>
          </a:p>
          <a:p>
            <a:pPr>
              <a:buNone/>
            </a:pPr>
            <a:r>
              <a:rPr lang="ru-RU" dirty="0" smtClean="0"/>
              <a:t>В ролях: </a:t>
            </a:r>
          </a:p>
          <a:p>
            <a:pPr>
              <a:buNone/>
            </a:pPr>
            <a:r>
              <a:rPr lang="ru-RU" dirty="0" smtClean="0"/>
              <a:t>          Денисов- Николай Рыбников</a:t>
            </a:r>
          </a:p>
          <a:p>
            <a:pPr>
              <a:buNone/>
            </a:pPr>
            <a:r>
              <a:rPr lang="ru-RU" dirty="0" smtClean="0"/>
              <a:t>          Петя Ростов –Сергей Ермилов</a:t>
            </a:r>
          </a:p>
          <a:p>
            <a:endParaRPr lang="ru-RU" dirty="0" smtClean="0"/>
          </a:p>
          <a:p>
            <a:endParaRPr lang="ru-RU" dirty="0"/>
          </a:p>
        </p:txBody>
      </p:sp>
      <p:sp>
        <p:nvSpPr>
          <p:cNvPr id="2" name="Заголовок 1"/>
          <p:cNvSpPr>
            <a:spLocks noGrp="1"/>
          </p:cNvSpPr>
          <p:nvPr>
            <p:ph type="title"/>
          </p:nvPr>
        </p:nvSpPr>
        <p:spPr>
          <a:xfrm>
            <a:off x="500034" y="1928802"/>
            <a:ext cx="8229600" cy="1219200"/>
          </a:xfrm>
        </p:spPr>
        <p:txBody>
          <a:bodyPr/>
          <a:lstStyle/>
          <a:p>
            <a:pPr algn="ctr"/>
            <a:endParaRPr lang="ru-RU" dirty="0">
              <a:solidFill>
                <a:srgbClr val="FF0000"/>
              </a:solidFill>
            </a:endParaRPr>
          </a:p>
        </p:txBody>
      </p:sp>
      <p:pic>
        <p:nvPicPr>
          <p:cNvPr id="3075" name="Picture 3" descr="C:\Documents and Settings\UserXP\Рабочий стол\АВ\война и мир.jpg">
            <a:hlinkClick r:id="rId3" action="ppaction://hlinkfile"/>
          </p:cNvPr>
          <p:cNvPicPr>
            <a:picLocks noChangeAspect="1" noChangeArrowheads="1"/>
          </p:cNvPicPr>
          <p:nvPr/>
        </p:nvPicPr>
        <p:blipFill>
          <a:blip r:embed="rId4"/>
          <a:srcRect/>
          <a:stretch>
            <a:fillRect/>
          </a:stretch>
        </p:blipFill>
        <p:spPr bwMode="auto">
          <a:xfrm>
            <a:off x="214282" y="214290"/>
            <a:ext cx="2801200" cy="38576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UserXP\Рабочий стол\АВ\cf62ed254013.jpg"/>
          <p:cNvPicPr>
            <a:picLocks noChangeAspect="1" noChangeArrowheads="1"/>
          </p:cNvPicPr>
          <p:nvPr/>
        </p:nvPicPr>
        <p:blipFill>
          <a:blip r:embed="rId2"/>
          <a:srcRect/>
          <a:stretch>
            <a:fillRect/>
          </a:stretch>
        </p:blipFill>
        <p:spPr bwMode="auto">
          <a:xfrm>
            <a:off x="214282" y="214290"/>
            <a:ext cx="8715436" cy="3857652"/>
          </a:xfrm>
          <a:prstGeom prst="rect">
            <a:avLst/>
          </a:prstGeom>
          <a:noFill/>
        </p:spPr>
      </p:pic>
      <p:sp>
        <p:nvSpPr>
          <p:cNvPr id="2" name="Заголовок 1"/>
          <p:cNvSpPr>
            <a:spLocks noGrp="1"/>
          </p:cNvSpPr>
          <p:nvPr>
            <p:ph type="title"/>
          </p:nvPr>
        </p:nvSpPr>
        <p:spPr>
          <a:xfrm>
            <a:off x="3929058" y="214290"/>
            <a:ext cx="4757742" cy="1219200"/>
          </a:xfrm>
        </p:spPr>
        <p:txBody>
          <a:bodyPr>
            <a:normAutofit fontScale="90000"/>
          </a:bodyPr>
          <a:lstStyle/>
          <a:p>
            <a:pPr algn="ctr"/>
            <a:r>
              <a:rPr lang="ru-RU" b="1" dirty="0" smtClean="0"/>
              <a:t>Денис Васильевич Давыдов</a:t>
            </a:r>
            <a:endParaRPr lang="ru-RU" b="1" dirty="0"/>
          </a:p>
        </p:txBody>
      </p:sp>
      <p:pic>
        <p:nvPicPr>
          <p:cNvPr id="5" name="Содержимое 4" descr="Денис Васильевич Давыдов"/>
          <p:cNvPicPr>
            <a:picLocks noGrp="1"/>
          </p:cNvPicPr>
          <p:nvPr>
            <p:ph sz="half" idx="1"/>
          </p:nvPr>
        </p:nvPicPr>
        <p:blipFill>
          <a:blip r:embed="rId3"/>
          <a:srcRect/>
          <a:stretch>
            <a:fillRect/>
          </a:stretch>
        </p:blipFill>
        <p:spPr bwMode="auto">
          <a:xfrm>
            <a:off x="214282" y="214290"/>
            <a:ext cx="3429024" cy="3857652"/>
          </a:xfrm>
          <a:prstGeom prst="rect">
            <a:avLst/>
          </a:prstGeom>
          <a:noFill/>
          <a:ln w="9525">
            <a:noFill/>
            <a:miter lim="800000"/>
            <a:headEnd/>
            <a:tailEnd/>
          </a:ln>
        </p:spPr>
      </p:pic>
      <p:sp>
        <p:nvSpPr>
          <p:cNvPr id="4" name="Содержимое 3"/>
          <p:cNvSpPr>
            <a:spLocks noGrp="1"/>
          </p:cNvSpPr>
          <p:nvPr>
            <p:ph sz="half" idx="2"/>
          </p:nvPr>
        </p:nvSpPr>
        <p:spPr>
          <a:xfrm>
            <a:off x="428596" y="4143380"/>
            <a:ext cx="8279540" cy="2357454"/>
          </a:xfrm>
        </p:spPr>
        <p:txBody>
          <a:bodyPr>
            <a:normAutofit fontScale="70000" lnSpcReduction="20000"/>
          </a:bodyPr>
          <a:lstStyle/>
          <a:p>
            <a:pPr algn="just">
              <a:buNone/>
            </a:pPr>
            <a:r>
              <a:rPr lang="ru-RU" sz="2900" b="1" i="1" dirty="0" smtClean="0"/>
              <a:t>                «Давыдов как поэт, решительно, принадлежит к самым ярким светилам второй величины   на небосклоне русской поэзии... Но, чтоб понять Давыдова как поэта,  надо сперва понять его как Давыдова,    т.е.как оригинальную личность, как чудный характер, словом, как всего человека... Он был поэт в душе; для него жизнь была поэзиею, а поэзия жизнью.»</a:t>
            </a:r>
          </a:p>
          <a:p>
            <a:pPr algn="r">
              <a:buNone/>
            </a:pPr>
            <a:r>
              <a:rPr lang="ru-RU" b="1" i="1" dirty="0" smtClean="0"/>
              <a:t>                                                                                                                                                     В.Г.Белинский</a:t>
            </a:r>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XP\Рабочий стол\АВ\атака гусарf.jpg"/>
          <p:cNvPicPr>
            <a:picLocks noChangeAspect="1" noChangeArrowheads="1"/>
          </p:cNvPicPr>
          <p:nvPr/>
        </p:nvPicPr>
        <p:blipFill>
          <a:blip r:embed="rId2"/>
          <a:stretch>
            <a:fillRect/>
          </a:stretch>
        </p:blipFill>
        <p:spPr bwMode="auto">
          <a:xfrm>
            <a:off x="285720" y="285728"/>
            <a:ext cx="8643998" cy="4214842"/>
          </a:xfrm>
          <a:prstGeom prst="rect">
            <a:avLst/>
          </a:prstGeom>
          <a:noFill/>
        </p:spPr>
      </p:pic>
      <p:sp>
        <p:nvSpPr>
          <p:cNvPr id="2" name="Заголовок 1"/>
          <p:cNvSpPr>
            <a:spLocks noGrp="1"/>
          </p:cNvSpPr>
          <p:nvPr>
            <p:ph type="title"/>
          </p:nvPr>
        </p:nvSpPr>
        <p:spPr>
          <a:xfrm>
            <a:off x="3929058" y="357166"/>
            <a:ext cx="5014890" cy="1219200"/>
          </a:xfrm>
        </p:spPr>
        <p:txBody>
          <a:bodyPr>
            <a:normAutofit fontScale="90000"/>
          </a:bodyPr>
          <a:lstStyle/>
          <a:p>
            <a:pPr marL="742950" indent="-742950" algn="ctr"/>
            <a:r>
              <a:rPr lang="ru-RU" dirty="0" smtClean="0">
                <a:solidFill>
                  <a:schemeClr val="tx2">
                    <a:lumMod val="25000"/>
                  </a:schemeClr>
                </a:solidFill>
              </a:rPr>
              <a:t>«Я не поэт, я партизан, казак»</a:t>
            </a:r>
            <a:endParaRPr lang="ru-RU" dirty="0">
              <a:solidFill>
                <a:schemeClr val="tx2">
                  <a:lumMod val="25000"/>
                </a:schemeClr>
              </a:solidFill>
            </a:endParaRPr>
          </a:p>
        </p:txBody>
      </p:sp>
      <p:sp>
        <p:nvSpPr>
          <p:cNvPr id="5121" name="Rectangle 1"/>
          <p:cNvSpPr>
            <a:spLocks noChangeArrowheads="1"/>
          </p:cNvSpPr>
          <p:nvPr/>
        </p:nvSpPr>
        <p:spPr bwMode="auto">
          <a:xfrm>
            <a:off x="571472" y="4572008"/>
            <a:ext cx="79296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Т4.,часть3 .,гл3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«Денис Давыдов своим русским чутьём первый понял значение той страшной </a:t>
            </a:r>
            <a:r>
              <a:rPr kumimoji="0" lang="ru-RU" sz="24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дубины.....и</a:t>
            </a:r>
            <a:r>
              <a:rPr kumimoji="0" lang="ru-RU"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ему принадлежит слава первого шага для узаконения этого приёма войны»</a:t>
            </a:r>
            <a:endParaRPr kumimoji="0" lang="ru-RU" sz="2400" b="0" i="0" u="none" strike="noStrike" cap="none" normalizeH="0" baseline="0" dirty="0" smtClean="0">
              <a:ln>
                <a:noFill/>
              </a:ln>
              <a:solidFill>
                <a:schemeClr val="tx1"/>
              </a:solidFill>
              <a:effectLst/>
              <a:latin typeface="Arial" pitchFamily="34" charset="0"/>
            </a:endParaRPr>
          </a:p>
        </p:txBody>
      </p:sp>
      <p:pic>
        <p:nvPicPr>
          <p:cNvPr id="6" name="Содержимое 3" descr="0_796cd_24661201_XL.jpg"/>
          <p:cNvPicPr>
            <a:picLocks noGrp="1" noChangeAspect="1"/>
          </p:cNvPicPr>
          <p:nvPr>
            <p:ph idx="1"/>
          </p:nvPr>
        </p:nvPicPr>
        <p:blipFill>
          <a:blip r:embed="rId3"/>
          <a:stretch>
            <a:fillRect/>
          </a:stretch>
        </p:blipFill>
        <p:spPr>
          <a:xfrm>
            <a:off x="285720" y="285728"/>
            <a:ext cx="3500462" cy="425534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UserXP\Рабочий стол\АВ\бородинская панорама а рубо.jpg"/>
          <p:cNvPicPr>
            <a:picLocks noChangeAspect="1" noChangeArrowheads="1"/>
          </p:cNvPicPr>
          <p:nvPr/>
        </p:nvPicPr>
        <p:blipFill>
          <a:blip r:embed="rId2"/>
          <a:stretch>
            <a:fillRect/>
          </a:stretch>
        </p:blipFill>
        <p:spPr bwMode="auto">
          <a:xfrm>
            <a:off x="209663" y="357166"/>
            <a:ext cx="8745007" cy="6143667"/>
          </a:xfrm>
          <a:prstGeom prst="rect">
            <a:avLst/>
          </a:prstGeom>
          <a:ln>
            <a:noFill/>
          </a:ln>
          <a:effectLst>
            <a:softEdge rad="112500"/>
          </a:effectLst>
        </p:spPr>
      </p:pic>
      <p:sp>
        <p:nvSpPr>
          <p:cNvPr id="2" name="Заголовок 1"/>
          <p:cNvSpPr>
            <a:spLocks noGrp="1"/>
          </p:cNvSpPr>
          <p:nvPr>
            <p:ph type="title"/>
          </p:nvPr>
        </p:nvSpPr>
        <p:spPr>
          <a:xfrm>
            <a:off x="457200" y="152400"/>
            <a:ext cx="8229600" cy="1062022"/>
          </a:xfrm>
        </p:spPr>
        <p:txBody>
          <a:bodyPr/>
          <a:lstStyle/>
          <a:p>
            <a:pPr algn="ctr"/>
            <a:r>
              <a:rPr lang="ru-RU" dirty="0" smtClean="0">
                <a:solidFill>
                  <a:schemeClr val="tx2">
                    <a:lumMod val="25000"/>
                  </a:schemeClr>
                </a:solidFill>
              </a:rPr>
              <a:t>Форма гусара Ахтырского полка</a:t>
            </a:r>
            <a:endParaRPr lang="ru-RU" dirty="0">
              <a:solidFill>
                <a:schemeClr val="tx2">
                  <a:lumMod val="25000"/>
                </a:schemeClr>
              </a:solidFill>
            </a:endParaRPr>
          </a:p>
        </p:txBody>
      </p:sp>
      <p:pic>
        <p:nvPicPr>
          <p:cNvPr id="6" name="Содержимое 5" descr="ментикg.jpg"/>
          <p:cNvPicPr>
            <a:picLocks noGrp="1" noChangeAspect="1"/>
          </p:cNvPicPr>
          <p:nvPr>
            <p:ph sz="half" idx="2"/>
          </p:nvPr>
        </p:nvPicPr>
        <p:blipFill>
          <a:blip r:embed="rId3" cstate="print"/>
          <a:stretch>
            <a:fillRect/>
          </a:stretch>
        </p:blipFill>
        <p:spPr>
          <a:xfrm>
            <a:off x="5572132" y="1928802"/>
            <a:ext cx="3326917" cy="4572000"/>
          </a:xfrm>
          <a:prstGeom prst="rect">
            <a:avLst/>
          </a:prstGeom>
          <a:ln>
            <a:noFill/>
          </a:ln>
          <a:effectLst>
            <a:softEdge rad="112500"/>
          </a:effectLst>
        </p:spPr>
      </p:pic>
      <p:pic>
        <p:nvPicPr>
          <p:cNvPr id="8" name="Содержимое 7" descr="axtyr_1812.jpg"/>
          <p:cNvPicPr>
            <a:picLocks noGrp="1" noChangeAspect="1"/>
          </p:cNvPicPr>
          <p:nvPr>
            <p:ph sz="half" idx="1"/>
          </p:nvPr>
        </p:nvPicPr>
        <p:blipFill>
          <a:blip r:embed="rId4"/>
          <a:stretch>
            <a:fillRect/>
          </a:stretch>
        </p:blipFill>
        <p:spPr>
          <a:xfrm>
            <a:off x="214282" y="1785926"/>
            <a:ext cx="2714644" cy="4833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UserXP\Рабочий стол\АВ\бородинская панорама а рубо.jpg"/>
          <p:cNvPicPr>
            <a:picLocks noChangeAspect="1" noChangeArrowheads="1"/>
          </p:cNvPicPr>
          <p:nvPr/>
        </p:nvPicPr>
        <p:blipFill>
          <a:blip r:embed="rId2"/>
          <a:stretch>
            <a:fillRect/>
          </a:stretch>
        </p:blipFill>
        <p:spPr bwMode="auto">
          <a:xfrm>
            <a:off x="209663" y="357166"/>
            <a:ext cx="8745007" cy="6143667"/>
          </a:xfrm>
          <a:prstGeom prst="rect">
            <a:avLst/>
          </a:prstGeom>
          <a:ln>
            <a:noFill/>
          </a:ln>
          <a:effectLst>
            <a:softEdge rad="112500"/>
          </a:effectLst>
        </p:spPr>
      </p:pic>
      <p:sp>
        <p:nvSpPr>
          <p:cNvPr id="3" name="Текст 2"/>
          <p:cNvSpPr>
            <a:spLocks noGrp="1"/>
          </p:cNvSpPr>
          <p:nvPr>
            <p:ph idx="1"/>
          </p:nvPr>
        </p:nvSpPr>
        <p:spPr>
          <a:xfrm>
            <a:off x="457200" y="1285860"/>
            <a:ext cx="8229600" cy="4810140"/>
          </a:xfrm>
        </p:spPr>
        <p:txBody>
          <a:bodyPr>
            <a:normAutofit fontScale="92500" lnSpcReduction="10000"/>
          </a:bodyPr>
          <a:lstStyle/>
          <a:p>
            <a:pPr>
              <a:buNone/>
            </a:pPr>
            <a:r>
              <a:rPr lang="ru-RU" b="1" dirty="0" smtClean="0">
                <a:solidFill>
                  <a:schemeClr val="bg2"/>
                </a:solidFill>
              </a:rPr>
              <a:t>Кивер- высокий жесткий военный головной  убор(цилиндрической  формы)</a:t>
            </a:r>
            <a:endParaRPr lang="ru-RU" dirty="0" smtClean="0">
              <a:solidFill>
                <a:schemeClr val="bg2"/>
              </a:solidFill>
            </a:endParaRPr>
          </a:p>
          <a:p>
            <a:pPr>
              <a:buNone/>
            </a:pPr>
            <a:r>
              <a:rPr lang="ru-RU" b="1" dirty="0" smtClean="0">
                <a:solidFill>
                  <a:schemeClr val="bg2"/>
                </a:solidFill>
              </a:rPr>
              <a:t>Доломаны-  гусарский мундир особого покроя, расшитый шнурами</a:t>
            </a:r>
          </a:p>
          <a:p>
            <a:pPr>
              <a:buNone/>
            </a:pPr>
            <a:endParaRPr lang="ru-RU" b="1" dirty="0" smtClean="0"/>
          </a:p>
          <a:p>
            <a:pPr>
              <a:buNone/>
            </a:pPr>
            <a:endParaRPr lang="ru-RU" b="1" dirty="0" smtClean="0"/>
          </a:p>
          <a:p>
            <a:endParaRPr lang="ru-RU" dirty="0" smtClean="0"/>
          </a:p>
          <a:p>
            <a:pPr>
              <a:buNone/>
            </a:pPr>
            <a:r>
              <a:rPr lang="ru-RU" b="1" dirty="0" smtClean="0"/>
              <a:t>Ташки-  гусарская кожаная сумка на ремнях</a:t>
            </a:r>
            <a:endParaRPr lang="ru-RU" dirty="0" smtClean="0"/>
          </a:p>
          <a:p>
            <a:pPr>
              <a:buNone/>
            </a:pPr>
            <a:r>
              <a:rPr lang="ru-RU" b="1" dirty="0" smtClean="0"/>
              <a:t>Ментик-  короткая гусарская накидка с меховой опушкой</a:t>
            </a:r>
            <a:endParaRPr lang="ru-RU" dirty="0" smtClean="0"/>
          </a:p>
          <a:p>
            <a:pPr>
              <a:buNone/>
            </a:pPr>
            <a:r>
              <a:rPr lang="ru-RU" b="1" dirty="0" err="1" smtClean="0"/>
              <a:t>Жомини</a:t>
            </a:r>
            <a:r>
              <a:rPr lang="ru-RU" b="1" dirty="0" smtClean="0"/>
              <a:t>— французский и русский военный писатель </a:t>
            </a:r>
          </a:p>
          <a:p>
            <a:endParaRPr lang="ru-RU" dirty="0" smtClean="0"/>
          </a:p>
          <a:p>
            <a:endParaRPr lang="ru-RU" dirty="0"/>
          </a:p>
        </p:txBody>
      </p:sp>
      <p:sp>
        <p:nvSpPr>
          <p:cNvPr id="2" name="Заголовок 1"/>
          <p:cNvSpPr>
            <a:spLocks noGrp="1"/>
          </p:cNvSpPr>
          <p:nvPr>
            <p:ph type="title"/>
          </p:nvPr>
        </p:nvSpPr>
        <p:spPr>
          <a:xfrm>
            <a:off x="457200" y="152400"/>
            <a:ext cx="8229600" cy="1062022"/>
          </a:xfrm>
        </p:spPr>
        <p:txBody>
          <a:bodyPr/>
          <a:lstStyle/>
          <a:p>
            <a:pPr algn="ctr"/>
            <a:r>
              <a:rPr lang="ru-RU" b="1" dirty="0" smtClean="0">
                <a:solidFill>
                  <a:schemeClr val="tx2">
                    <a:lumMod val="25000"/>
                  </a:schemeClr>
                </a:solidFill>
              </a:rPr>
              <a:t>Словарная работа</a:t>
            </a:r>
            <a:endParaRPr lang="ru-RU" b="1"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UserXP\Рабочий стол\АВ\1290854308_eskadron.gusar.letuchih.2.serija.iz.2.19.jpg"/>
          <p:cNvPicPr>
            <a:picLocks noChangeAspect="1" noChangeArrowheads="1"/>
          </p:cNvPicPr>
          <p:nvPr/>
        </p:nvPicPr>
        <p:blipFill>
          <a:blip r:embed="rId2"/>
          <a:srcRect/>
          <a:stretch>
            <a:fillRect/>
          </a:stretch>
        </p:blipFill>
        <p:spPr bwMode="auto">
          <a:xfrm>
            <a:off x="3071802" y="3714752"/>
            <a:ext cx="5715040" cy="2857520"/>
          </a:xfrm>
          <a:prstGeom prst="rect">
            <a:avLst/>
          </a:prstGeom>
          <a:noFill/>
        </p:spPr>
      </p:pic>
      <p:sp>
        <p:nvSpPr>
          <p:cNvPr id="3" name="Содержимое 2"/>
          <p:cNvSpPr>
            <a:spLocks noGrp="1"/>
          </p:cNvSpPr>
          <p:nvPr>
            <p:ph idx="1"/>
          </p:nvPr>
        </p:nvSpPr>
        <p:spPr>
          <a:xfrm>
            <a:off x="3286116" y="1524000"/>
            <a:ext cx="5400684" cy="4572000"/>
          </a:xfrm>
        </p:spPr>
        <p:txBody>
          <a:bodyPr>
            <a:normAutofit fontScale="92500"/>
          </a:bodyPr>
          <a:lstStyle/>
          <a:p>
            <a:pPr>
              <a:buNone/>
            </a:pPr>
            <a:r>
              <a:rPr lang="ru-RU" sz="2000" b="1" dirty="0" smtClean="0"/>
              <a:t>Автор сценария:    Сергей </a:t>
            </a:r>
            <a:r>
              <a:rPr lang="ru-RU" sz="2000" b="1" dirty="0" err="1" smtClean="0"/>
              <a:t>Ермолинский</a:t>
            </a:r>
            <a:endParaRPr lang="ru-RU" sz="2000" b="1" dirty="0" smtClean="0"/>
          </a:p>
          <a:p>
            <a:pPr>
              <a:buNone/>
            </a:pPr>
            <a:r>
              <a:rPr lang="ru-RU" sz="2000" b="1" dirty="0" smtClean="0"/>
              <a:t>Режиссёр:</a:t>
            </a:r>
          </a:p>
          <a:p>
            <a:pPr lvl="1">
              <a:buNone/>
            </a:pPr>
            <a:r>
              <a:rPr lang="ru-RU" sz="2000" b="1" dirty="0" smtClean="0">
                <a:solidFill>
                  <a:schemeClr val="tx1"/>
                </a:solidFill>
              </a:rPr>
              <a:t>Станислав  </a:t>
            </a:r>
            <a:r>
              <a:rPr lang="ru-RU" sz="2000" b="1" dirty="0" err="1" smtClean="0">
                <a:solidFill>
                  <a:schemeClr val="tx1"/>
                </a:solidFill>
              </a:rPr>
              <a:t>Ростоцкий</a:t>
            </a:r>
            <a:r>
              <a:rPr lang="ru-RU" sz="2000" b="1" dirty="0" smtClean="0">
                <a:solidFill>
                  <a:schemeClr val="tx1"/>
                </a:solidFill>
              </a:rPr>
              <a:t>   </a:t>
            </a:r>
            <a:r>
              <a:rPr lang="ru-RU" sz="2000" b="1" i="1" dirty="0" smtClean="0">
                <a:solidFill>
                  <a:schemeClr val="tx1"/>
                </a:solidFill>
              </a:rPr>
              <a:t>(в титрах    указал свой псевдоним — Степан Степанов)</a:t>
            </a:r>
          </a:p>
          <a:p>
            <a:pPr>
              <a:buNone/>
            </a:pPr>
            <a:r>
              <a:rPr lang="ru-RU" sz="2000" b="1" dirty="0" smtClean="0"/>
              <a:t>     Никита  </a:t>
            </a:r>
            <a:r>
              <a:rPr lang="ru-RU" sz="2000" b="1" dirty="0" err="1" smtClean="0"/>
              <a:t>Хубов</a:t>
            </a:r>
            <a:endParaRPr lang="ru-RU" sz="2000" b="1" dirty="0" smtClean="0"/>
          </a:p>
          <a:p>
            <a:pPr>
              <a:buNone/>
            </a:pPr>
            <a:r>
              <a:rPr lang="ru-RU" sz="2000" b="1" dirty="0" smtClean="0"/>
              <a:t>Композитор: Александр Журбин</a:t>
            </a:r>
          </a:p>
          <a:p>
            <a:pPr>
              <a:buNone/>
            </a:pPr>
            <a:endParaRPr lang="ru-RU" sz="2000" b="1" dirty="0" smtClean="0"/>
          </a:p>
          <a:p>
            <a:pPr>
              <a:buNone/>
            </a:pPr>
            <a:r>
              <a:rPr lang="ru-RU" sz="2000" b="1" dirty="0" smtClean="0"/>
              <a:t>Песни на стихи Дениса Давыдова исполнил</a:t>
            </a:r>
          </a:p>
          <a:p>
            <a:pPr>
              <a:buNone/>
            </a:pPr>
            <a:r>
              <a:rPr lang="ru-RU" sz="2000" b="1" dirty="0" smtClean="0"/>
              <a:t>              Александр </a:t>
            </a:r>
            <a:r>
              <a:rPr lang="ru-RU" sz="2000" b="1" dirty="0" err="1" smtClean="0"/>
              <a:t>Хочинский</a:t>
            </a:r>
            <a:endParaRPr lang="ru-RU" sz="2000" b="1" dirty="0" smtClean="0"/>
          </a:p>
          <a:p>
            <a:pPr>
              <a:buNone/>
            </a:pPr>
            <a:r>
              <a:rPr lang="ru-RU" sz="2000" b="1" dirty="0" smtClean="0"/>
              <a:t>В роли Дениса Давыдова    </a:t>
            </a:r>
          </a:p>
          <a:p>
            <a:pPr>
              <a:buNone/>
            </a:pPr>
            <a:r>
              <a:rPr lang="ru-RU" sz="2000" b="1" dirty="0" smtClean="0"/>
              <a:t>             Андрей </a:t>
            </a:r>
            <a:r>
              <a:rPr lang="ru-RU" sz="2000" b="1" dirty="0" err="1" smtClean="0"/>
              <a:t>Ростоцкий</a:t>
            </a:r>
            <a:r>
              <a:rPr lang="ru-RU" sz="2000" b="1" dirty="0" smtClean="0"/>
              <a:t/>
            </a:r>
            <a:br>
              <a:rPr lang="ru-RU" sz="2000" b="1" dirty="0" smtClean="0"/>
            </a:br>
            <a:endParaRPr lang="ru-RU" sz="2000" b="1" dirty="0"/>
          </a:p>
        </p:txBody>
      </p:sp>
      <p:sp>
        <p:nvSpPr>
          <p:cNvPr id="2" name="Заголовок 1"/>
          <p:cNvSpPr>
            <a:spLocks noGrp="1"/>
          </p:cNvSpPr>
          <p:nvPr>
            <p:ph type="title"/>
          </p:nvPr>
        </p:nvSpPr>
        <p:spPr/>
        <p:txBody>
          <a:bodyPr>
            <a:normAutofit/>
          </a:bodyPr>
          <a:lstStyle/>
          <a:p>
            <a:endParaRPr lang="ru-RU" dirty="0"/>
          </a:p>
        </p:txBody>
      </p:sp>
      <p:pic>
        <p:nvPicPr>
          <p:cNvPr id="6147" name="Picture 3" descr="C:\Documents and Settings\UserXP\Рабочий стол\АВ\1290854230_43492bff4463dfc8bc2c8916a33e5fbe.jpg">
            <a:hlinkClick r:id="rId3" action="ppaction://hlinkfile"/>
          </p:cNvPr>
          <p:cNvPicPr>
            <a:picLocks noChangeAspect="1" noChangeArrowheads="1"/>
          </p:cNvPicPr>
          <p:nvPr/>
        </p:nvPicPr>
        <p:blipFill>
          <a:blip r:embed="rId4"/>
          <a:srcRect/>
          <a:stretch>
            <a:fillRect/>
          </a:stretch>
        </p:blipFill>
        <p:spPr bwMode="auto">
          <a:xfrm>
            <a:off x="285720" y="214290"/>
            <a:ext cx="3000396"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0" y="1214422"/>
            <a:ext cx="8858280" cy="521497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p:txBody>
          <a:bodyPr/>
          <a:lstStyle/>
          <a:p>
            <a:endParaRPr lang="ru-RU" dirty="0" smtClean="0">
              <a:solidFill>
                <a:schemeClr val="tx2"/>
              </a:solidFill>
              <a:hlinkClick r:id="rId3"/>
            </a:endParaRPr>
          </a:p>
          <a:p>
            <a:pPr>
              <a:buFont typeface="Wingdings" pitchFamily="2" charset="2"/>
              <a:buChar char="Ø"/>
            </a:pPr>
            <a:r>
              <a:rPr lang="en-US" dirty="0" smtClean="0">
                <a:solidFill>
                  <a:schemeClr val="tx2"/>
                </a:solidFill>
                <a:hlinkClick r:id="rId3"/>
              </a:rPr>
              <a:t>http://images.yandex.ru/yandsearch?text=</a:t>
            </a:r>
            <a:r>
              <a:rPr lang="ru-RU" dirty="0" smtClean="0">
                <a:solidFill>
                  <a:schemeClr val="tx2"/>
                </a:solidFill>
                <a:hlinkClick r:id="rId3"/>
              </a:rPr>
              <a:t>портрет%20л%20толстого%201862г&amp;</a:t>
            </a:r>
            <a:r>
              <a:rPr lang="en-US" dirty="0" err="1" smtClean="0">
                <a:solidFill>
                  <a:schemeClr val="tx2"/>
                </a:solidFill>
                <a:hlinkClick r:id="rId3"/>
              </a:rPr>
              <a:t>noreask</a:t>
            </a:r>
            <a:r>
              <a:rPr lang="en-US" dirty="0" smtClean="0">
                <a:solidFill>
                  <a:schemeClr val="tx2"/>
                </a:solidFill>
                <a:hlinkClick r:id="rId3"/>
              </a:rPr>
              <a:t>=1&amp;i</a:t>
            </a:r>
            <a:endParaRPr lang="ru-RU" dirty="0" smtClean="0">
              <a:solidFill>
                <a:schemeClr val="tx2"/>
              </a:solidFill>
            </a:endParaRPr>
          </a:p>
          <a:p>
            <a:pPr>
              <a:buFont typeface="Wingdings" pitchFamily="2" charset="2"/>
              <a:buChar char="Ø"/>
            </a:pPr>
            <a:r>
              <a:rPr lang="en-US" dirty="0" smtClean="0">
                <a:solidFill>
                  <a:schemeClr val="tx2"/>
                </a:solidFill>
                <a:hlinkClick r:id="rId4"/>
              </a:rPr>
              <a:t>http://ru.wikipedia.org/wiki/%C2%EE%E9%ED%E0_%E8_%EC%E8%F0_(%F4%E8%EB%FC%EC,_1967)</a:t>
            </a:r>
            <a:endParaRPr lang="ru-RU" dirty="0" smtClean="0">
              <a:solidFill>
                <a:schemeClr val="tx2"/>
              </a:solidFill>
            </a:endParaRPr>
          </a:p>
          <a:p>
            <a:pPr>
              <a:buFont typeface="Wingdings" pitchFamily="2" charset="2"/>
              <a:buChar char="Ø"/>
            </a:pPr>
            <a:r>
              <a:rPr lang="en-US" dirty="0" smtClean="0">
                <a:solidFill>
                  <a:schemeClr val="tx2"/>
                </a:solidFill>
                <a:hlinkClick r:id="rId5"/>
              </a:rPr>
              <a:t>http://ru.wikipedia.org/wiki/%DD%F1%EA%E0%E4%F0%EE%ED_%E3%F3%F1%E0%F0_%EB%E5%F2%F3%F7%E8%F5</a:t>
            </a:r>
            <a:endParaRPr lang="ru-RU" dirty="0" smtClean="0">
              <a:solidFill>
                <a:schemeClr val="tx2"/>
              </a:solidFill>
            </a:endParaRPr>
          </a:p>
          <a:p>
            <a:pPr>
              <a:buFont typeface="Wingdings" pitchFamily="2" charset="2"/>
              <a:buChar char="Ø"/>
            </a:pPr>
            <a:r>
              <a:rPr lang="en-US" dirty="0" smtClean="0">
                <a:solidFill>
                  <a:schemeClr val="tx2"/>
                </a:solidFill>
                <a:hlinkClick r:id="rId6"/>
              </a:rPr>
              <a:t>http://gusary.kulichki.net/gusary/istoriya/uniform/evoluciya/</a:t>
            </a:r>
            <a:r>
              <a:rPr lang="ru-RU" u="sng" smtClean="0">
                <a:hlinkClick r:id="rId7"/>
              </a:rPr>
              <a:t>http://www.portal-slovo.ru/</a:t>
            </a:r>
            <a:endParaRPr lang="ru-RU" smtClean="0"/>
          </a:p>
          <a:p>
            <a:pPr>
              <a:buFont typeface="Wingdings" pitchFamily="2" charset="2"/>
              <a:buChar char="Ø"/>
            </a:pPr>
            <a:endParaRPr lang="ru-RU" smtClean="0">
              <a:solidFill>
                <a:schemeClr val="tx2"/>
              </a:solidFill>
            </a:endParaRPr>
          </a:p>
          <a:p>
            <a:pPr>
              <a:buFont typeface="Wingdings" pitchFamily="2" charset="2"/>
              <a:buChar char="Ø"/>
            </a:pPr>
            <a:endParaRPr lang="ru-RU" dirty="0">
              <a:solidFill>
                <a:schemeClr val="tx2"/>
              </a:solidFill>
            </a:endParaRPr>
          </a:p>
        </p:txBody>
      </p:sp>
      <p:sp>
        <p:nvSpPr>
          <p:cNvPr id="2" name="Заголовок 1"/>
          <p:cNvSpPr>
            <a:spLocks noGrp="1"/>
          </p:cNvSpPr>
          <p:nvPr>
            <p:ph type="title"/>
          </p:nvPr>
        </p:nvSpPr>
        <p:spPr>
          <a:xfrm>
            <a:off x="457200" y="152400"/>
            <a:ext cx="8229600" cy="1062022"/>
          </a:xfrm>
        </p:spPr>
        <p:txBody>
          <a:bodyPr>
            <a:normAutofit/>
          </a:bodyPr>
          <a:lstStyle/>
          <a:p>
            <a:r>
              <a:rPr lang="ru-RU" dirty="0" smtClean="0"/>
              <a:t>Информационные источники:</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365</TotalTime>
  <Words>257</Words>
  <PresentationFormat>Экран (4:3)</PresentationFormat>
  <Paragraphs>48</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От литературного образа к  прототипу, от прототипа к поэзии</vt:lpstr>
      <vt:lpstr>Роман «Война и мир»</vt:lpstr>
      <vt:lpstr>Слайд 3</vt:lpstr>
      <vt:lpstr>Денис Васильевич Давыдов</vt:lpstr>
      <vt:lpstr>«Я не поэт, я партизан, казак»</vt:lpstr>
      <vt:lpstr>Форма гусара Ахтырского полка</vt:lpstr>
      <vt:lpstr>Словарная работа</vt:lpstr>
      <vt:lpstr>Слайд 8</vt:lpstr>
      <vt:lpstr>Информационные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 образа к прототипу,от прототипа к истории</dc:title>
  <cp:lastModifiedBy>Admin</cp:lastModifiedBy>
  <cp:revision>44</cp:revision>
  <dcterms:modified xsi:type="dcterms:W3CDTF">2012-11-13T16:13:42Z</dcterms:modified>
</cp:coreProperties>
</file>