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Default Extension="bin" ContentType="application/vnd.ms-office.activeX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58" r:id="rId6"/>
    <p:sldId id="263" r:id="rId7"/>
    <p:sldId id="264" r:id="rId8"/>
    <p:sldId id="262" r:id="rId9"/>
    <p:sldId id="261" r:id="rId10"/>
    <p:sldId id="267" r:id="rId11"/>
    <p:sldId id="272" r:id="rId12"/>
    <p:sldId id="273" r:id="rId13"/>
    <p:sldId id="266" r:id="rId14"/>
    <p:sldId id="270" r:id="rId15"/>
    <p:sldId id="278" r:id="rId16"/>
    <p:sldId id="277" r:id="rId17"/>
    <p:sldId id="265" r:id="rId18"/>
    <p:sldId id="274" r:id="rId19"/>
    <p:sldId id="279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FF"/>
    <a:srgbClr val="DFA6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1.gif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9C8DE-C63B-4281-9AA1-8D0735085A82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LeftFacing" fov="3600000">
            <a:rot lat="21437171" lon="1202117" rev="21384227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302EBFB-6F2B-4F08-B957-389ECE22F5CF}">
      <dgm:prSet phldrT="[Текст]"/>
      <dgm:spPr>
        <a:sp3d prstMaterial="dkEdge">
          <a:bevelT w="8200" h="38100"/>
        </a:sp3d>
      </dgm:spPr>
      <dgm:t>
        <a:bodyPr/>
        <a:lstStyle/>
        <a:p>
          <a:r>
            <a:rPr lang="ru-RU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Учиться надо весело …</a:t>
          </a:r>
        </a:p>
        <a:p>
          <a:r>
            <a:rPr lang="ru-RU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Чтобы переваривать знания, надо поглощать их с аппетитом.</a:t>
          </a:r>
          <a:endParaRPr lang="ru-RU" dirty="0">
            <a:solidFill>
              <a:srgbClr val="003300"/>
            </a:solidFill>
          </a:endParaRPr>
        </a:p>
      </dgm:t>
    </dgm:pt>
    <dgm:pt modelId="{15306EAD-1E0E-4E23-B83F-275BB4713561}" type="parTrans" cxnId="{89627BE9-2C46-4D10-B7E6-7C2CDD19D6AB}">
      <dgm:prSet/>
      <dgm:spPr/>
      <dgm:t>
        <a:bodyPr/>
        <a:lstStyle/>
        <a:p>
          <a:endParaRPr lang="ru-RU"/>
        </a:p>
      </dgm:t>
    </dgm:pt>
    <dgm:pt modelId="{86007D8B-355A-4CA5-B7DF-CDF1BC47FF78}" type="sibTrans" cxnId="{89627BE9-2C46-4D10-B7E6-7C2CDD19D6AB}">
      <dgm:prSet/>
      <dgm:spPr/>
      <dgm:t>
        <a:bodyPr/>
        <a:lstStyle/>
        <a:p>
          <a:endParaRPr lang="ru-RU"/>
        </a:p>
      </dgm:t>
    </dgm:pt>
    <dgm:pt modelId="{C601403B-87B7-4D1A-8C75-2A3898C5B25C}" type="pres">
      <dgm:prSet presAssocID="{E6F9C8DE-C63B-4281-9AA1-8D0735085A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16BC19-0ABA-460F-BD62-82F24610AA8F}" type="pres">
      <dgm:prSet presAssocID="{A302EBFB-6F2B-4F08-B957-389ECE22F5CF}" presName="comp" presStyleCnt="0"/>
      <dgm:spPr/>
    </dgm:pt>
    <dgm:pt modelId="{9A6C1A69-8E31-4E00-BD2F-169F4276D321}" type="pres">
      <dgm:prSet presAssocID="{A302EBFB-6F2B-4F08-B957-389ECE22F5CF}" presName="box" presStyleLbl="node1" presStyleIdx="0" presStyleCnt="1"/>
      <dgm:spPr/>
      <dgm:t>
        <a:bodyPr/>
        <a:lstStyle/>
        <a:p>
          <a:endParaRPr lang="ru-RU"/>
        </a:p>
      </dgm:t>
    </dgm:pt>
    <dgm:pt modelId="{45B1619F-BCFC-412C-94B0-F58E28ACEADA}" type="pres">
      <dgm:prSet presAssocID="{A302EBFB-6F2B-4F08-B957-389ECE22F5CF}" presName="img" presStyleLbl="fgImgPlace1" presStyleIdx="0" presStyleCnt="1"/>
      <dgm:spPr/>
    </dgm:pt>
    <dgm:pt modelId="{549845DB-933D-498B-AD55-F84771D287C5}" type="pres">
      <dgm:prSet presAssocID="{A302EBFB-6F2B-4F08-B957-389ECE22F5C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39771-4BE2-48CE-A9F5-E2A063C24A32}" type="presOf" srcId="{A302EBFB-6F2B-4F08-B957-389ECE22F5CF}" destId="{9A6C1A69-8E31-4E00-BD2F-169F4276D321}" srcOrd="0" destOrd="0" presId="urn:microsoft.com/office/officeart/2005/8/layout/vList4"/>
    <dgm:cxn modelId="{F793504E-0C4D-4F94-BC06-ACB55BF17FFE}" type="presOf" srcId="{E6F9C8DE-C63B-4281-9AA1-8D0735085A82}" destId="{C601403B-87B7-4D1A-8C75-2A3898C5B25C}" srcOrd="0" destOrd="0" presId="urn:microsoft.com/office/officeart/2005/8/layout/vList4"/>
    <dgm:cxn modelId="{89627BE9-2C46-4D10-B7E6-7C2CDD19D6AB}" srcId="{E6F9C8DE-C63B-4281-9AA1-8D0735085A82}" destId="{A302EBFB-6F2B-4F08-B957-389ECE22F5CF}" srcOrd="0" destOrd="0" parTransId="{15306EAD-1E0E-4E23-B83F-275BB4713561}" sibTransId="{86007D8B-355A-4CA5-B7DF-CDF1BC47FF78}"/>
    <dgm:cxn modelId="{FC9E5EC2-FD25-4219-98C9-4B425554D9CA}" type="presOf" srcId="{A302EBFB-6F2B-4F08-B957-389ECE22F5CF}" destId="{549845DB-933D-498B-AD55-F84771D287C5}" srcOrd="1" destOrd="0" presId="urn:microsoft.com/office/officeart/2005/8/layout/vList4"/>
    <dgm:cxn modelId="{850B550F-ECA5-41AD-B1F0-AD42E49AA33E}" type="presParOf" srcId="{C601403B-87B7-4D1A-8C75-2A3898C5B25C}" destId="{3B16BC19-0ABA-460F-BD62-82F24610AA8F}" srcOrd="0" destOrd="0" presId="urn:microsoft.com/office/officeart/2005/8/layout/vList4"/>
    <dgm:cxn modelId="{1939D86A-AB27-4D39-A2BD-EC07181F18B4}" type="presParOf" srcId="{3B16BC19-0ABA-460F-BD62-82F24610AA8F}" destId="{9A6C1A69-8E31-4E00-BD2F-169F4276D321}" srcOrd="0" destOrd="0" presId="urn:microsoft.com/office/officeart/2005/8/layout/vList4"/>
    <dgm:cxn modelId="{AE369C7A-698B-46D2-A16C-823CA8826EB9}" type="presParOf" srcId="{3B16BC19-0ABA-460F-BD62-82F24610AA8F}" destId="{45B1619F-BCFC-412C-94B0-F58E28ACEADA}" srcOrd="1" destOrd="0" presId="urn:microsoft.com/office/officeart/2005/8/layout/vList4"/>
    <dgm:cxn modelId="{51BA61FE-9837-41C9-B6FE-CE4AD5D8DF31}" type="presParOf" srcId="{3B16BC19-0ABA-460F-BD62-82F24610AA8F}" destId="{549845DB-933D-498B-AD55-F84771D287C5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7E479-424D-4854-B40F-A3A94615D435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8ABE29-02FB-4668-991D-C14D66B3B0BA}">
      <dgm:prSet phldrT="[Текст]" phldr="1"/>
      <dgm:spPr/>
      <dgm:t>
        <a:bodyPr/>
        <a:lstStyle/>
        <a:p>
          <a:endParaRPr lang="ru-RU" dirty="0"/>
        </a:p>
      </dgm:t>
    </dgm:pt>
    <dgm:pt modelId="{343F0757-C536-4870-B65E-FAE44CD3E166}" type="parTrans" cxnId="{23D974D5-ABA5-4C37-9C14-34C8C1902730}">
      <dgm:prSet/>
      <dgm:spPr/>
      <dgm:t>
        <a:bodyPr/>
        <a:lstStyle/>
        <a:p>
          <a:endParaRPr lang="ru-RU"/>
        </a:p>
      </dgm:t>
    </dgm:pt>
    <dgm:pt modelId="{D8174F18-0CAC-4E87-B4AC-A04AED14134F}" type="sibTrans" cxnId="{23D974D5-ABA5-4C37-9C14-34C8C1902730}">
      <dgm:prSet/>
      <dgm:spPr/>
      <dgm:t>
        <a:bodyPr/>
        <a:lstStyle/>
        <a:p>
          <a:endParaRPr lang="ru-RU"/>
        </a:p>
      </dgm:t>
    </dgm:pt>
    <dgm:pt modelId="{DFE705CD-BF71-4232-A518-4F205C738BD8}">
      <dgm:prSet phldrT="[Текст]"/>
      <dgm:spPr/>
      <dgm:t>
        <a:bodyPr/>
        <a:lstStyle/>
        <a:p>
          <a:pPr rtl="0"/>
          <a: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Что такое координатная прямая?</a:t>
          </a:r>
          <a:endParaRPr lang="ru-RU" dirty="0"/>
        </a:p>
      </dgm:t>
    </dgm:pt>
    <dgm:pt modelId="{C7771324-28EF-4F1F-ACD4-6CA87E55A109}" type="parTrans" cxnId="{C7015DCF-331E-4CFB-8015-2F90A2AAADAC}">
      <dgm:prSet/>
      <dgm:spPr/>
      <dgm:t>
        <a:bodyPr/>
        <a:lstStyle/>
        <a:p>
          <a:endParaRPr lang="ru-RU"/>
        </a:p>
      </dgm:t>
    </dgm:pt>
    <dgm:pt modelId="{12592D75-7BDB-420F-82B3-25AC89B55563}" type="sibTrans" cxnId="{C7015DCF-331E-4CFB-8015-2F90A2AAADAC}">
      <dgm:prSet/>
      <dgm:spPr/>
      <dgm:t>
        <a:bodyPr/>
        <a:lstStyle/>
        <a:p>
          <a:endParaRPr lang="ru-RU"/>
        </a:p>
      </dgm:t>
    </dgm:pt>
    <dgm:pt modelId="{DC8C3418-17C9-42B9-8DB7-B38271C3102E}">
      <dgm:prSet phldrT="[Текст]"/>
      <dgm:spPr/>
      <dgm:t>
        <a:bodyPr/>
        <a:lstStyle/>
        <a:p>
          <a: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Что называют координатой точки на прямой?</a:t>
          </a:r>
          <a:endParaRPr lang="ru-RU" dirty="0"/>
        </a:p>
      </dgm:t>
    </dgm:pt>
    <dgm:pt modelId="{344E61F9-9B81-49A4-BE3C-5F012BFA63E2}" type="parTrans" cxnId="{D6565EFB-5EF7-4FE1-8A1F-78C2389F0B8F}">
      <dgm:prSet/>
      <dgm:spPr/>
      <dgm:t>
        <a:bodyPr/>
        <a:lstStyle/>
        <a:p>
          <a:endParaRPr lang="ru-RU"/>
        </a:p>
      </dgm:t>
    </dgm:pt>
    <dgm:pt modelId="{4D162161-1C71-411D-A857-0DC71947F5BA}" type="sibTrans" cxnId="{D6565EFB-5EF7-4FE1-8A1F-78C2389F0B8F}">
      <dgm:prSet/>
      <dgm:spPr/>
      <dgm:t>
        <a:bodyPr/>
        <a:lstStyle/>
        <a:p>
          <a:endParaRPr lang="ru-RU"/>
        </a:p>
      </dgm:t>
    </dgm:pt>
    <dgm:pt modelId="{BE93CA8C-664A-46F4-9CAD-CD69830C9239}">
      <dgm:prSet phldrT="[Текст]"/>
      <dgm:spPr/>
      <dgm:t>
        <a:bodyPr/>
        <a:lstStyle/>
        <a:p>
          <a: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Какие числа называются</a:t>
          </a:r>
          <a:b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</a:br>
          <a: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противоположными?</a:t>
          </a:r>
          <a:endParaRPr lang="ru-RU" dirty="0"/>
        </a:p>
      </dgm:t>
    </dgm:pt>
    <dgm:pt modelId="{A28CADA6-4E7B-4B4F-BD25-8AB4315E8B6F}" type="parTrans" cxnId="{9A20C7D4-81E8-4E97-921D-BB1019D9D5E4}">
      <dgm:prSet/>
      <dgm:spPr/>
      <dgm:t>
        <a:bodyPr/>
        <a:lstStyle/>
        <a:p>
          <a:endParaRPr lang="ru-RU"/>
        </a:p>
      </dgm:t>
    </dgm:pt>
    <dgm:pt modelId="{1BE2FD46-73F7-4EE4-8788-F7410325606B}" type="sibTrans" cxnId="{9A20C7D4-81E8-4E97-921D-BB1019D9D5E4}">
      <dgm:prSet/>
      <dgm:spPr/>
      <dgm:t>
        <a:bodyPr/>
        <a:lstStyle/>
        <a:p>
          <a:endParaRPr lang="ru-RU"/>
        </a:p>
      </dgm:t>
    </dgm:pt>
    <dgm:pt modelId="{99FD3134-B3E2-4E04-AD4B-B0A0BAE62D3B}">
      <dgm:prSet phldrT="[Текст]"/>
      <dgm:spPr/>
      <dgm:t>
        <a:bodyPr/>
        <a:lstStyle/>
        <a:p>
          <a: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Как обозначается число,</a:t>
          </a:r>
          <a:b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</a:br>
          <a:r>
            <a:rPr kumimoji="0" lang="ru-RU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противоположное числу а ?</a:t>
          </a:r>
          <a:endParaRPr lang="ru-RU" dirty="0"/>
        </a:p>
      </dgm:t>
    </dgm:pt>
    <dgm:pt modelId="{D24BADA0-29B6-4715-8282-44EFB848737B}" type="parTrans" cxnId="{FA90CB03-AEB3-4058-B699-908AFA43BFAB}">
      <dgm:prSet/>
      <dgm:spPr/>
      <dgm:t>
        <a:bodyPr/>
        <a:lstStyle/>
        <a:p>
          <a:endParaRPr lang="ru-RU"/>
        </a:p>
      </dgm:t>
    </dgm:pt>
    <dgm:pt modelId="{811A64E6-31E9-4A1D-A15F-5A6B57AFA07A}" type="sibTrans" cxnId="{FA90CB03-AEB3-4058-B699-908AFA43BFAB}">
      <dgm:prSet/>
      <dgm:spPr/>
      <dgm:t>
        <a:bodyPr/>
        <a:lstStyle/>
        <a:p>
          <a:endParaRPr lang="ru-RU"/>
        </a:p>
      </dgm:t>
    </dgm:pt>
    <dgm:pt modelId="{B085D197-162E-48DA-B466-5CA1B636BC5F}" type="pres">
      <dgm:prSet presAssocID="{A937E479-424D-4854-B40F-A3A94615D43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A664A0-FE69-4140-8C1F-450D6D416BA0}" type="pres">
      <dgm:prSet presAssocID="{A937E479-424D-4854-B40F-A3A94615D435}" presName="matrix" presStyleCnt="0"/>
      <dgm:spPr/>
    </dgm:pt>
    <dgm:pt modelId="{75452438-AF9C-43F8-BA9A-0088AC3040ED}" type="pres">
      <dgm:prSet presAssocID="{A937E479-424D-4854-B40F-A3A94615D435}" presName="tile1" presStyleLbl="node1" presStyleIdx="0" presStyleCnt="4"/>
      <dgm:spPr/>
      <dgm:t>
        <a:bodyPr/>
        <a:lstStyle/>
        <a:p>
          <a:endParaRPr lang="ru-RU"/>
        </a:p>
      </dgm:t>
    </dgm:pt>
    <dgm:pt modelId="{C05539B0-8DC7-481E-9A94-6CAD6D5EF2B6}" type="pres">
      <dgm:prSet presAssocID="{A937E479-424D-4854-B40F-A3A94615D4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C5B57-02A6-43EE-B6F9-A57B32E6C68B}" type="pres">
      <dgm:prSet presAssocID="{A937E479-424D-4854-B40F-A3A94615D435}" presName="tile2" presStyleLbl="node1" presStyleIdx="1" presStyleCnt="4"/>
      <dgm:spPr/>
      <dgm:t>
        <a:bodyPr/>
        <a:lstStyle/>
        <a:p>
          <a:endParaRPr lang="ru-RU"/>
        </a:p>
      </dgm:t>
    </dgm:pt>
    <dgm:pt modelId="{0F9FA06E-5765-4557-A02E-419BC6953188}" type="pres">
      <dgm:prSet presAssocID="{A937E479-424D-4854-B40F-A3A94615D4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E8EDE-C72A-4868-A0FB-33DAFE16F095}" type="pres">
      <dgm:prSet presAssocID="{A937E479-424D-4854-B40F-A3A94615D435}" presName="tile3" presStyleLbl="node1" presStyleIdx="2" presStyleCnt="4"/>
      <dgm:spPr/>
      <dgm:t>
        <a:bodyPr/>
        <a:lstStyle/>
        <a:p>
          <a:endParaRPr lang="ru-RU"/>
        </a:p>
      </dgm:t>
    </dgm:pt>
    <dgm:pt modelId="{D2242FEE-3BBA-4D2E-A8F9-A5E52E30B298}" type="pres">
      <dgm:prSet presAssocID="{A937E479-424D-4854-B40F-A3A94615D4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9BFEC-E675-4A78-B215-0F6ED23EC58B}" type="pres">
      <dgm:prSet presAssocID="{A937E479-424D-4854-B40F-A3A94615D435}" presName="tile4" presStyleLbl="node1" presStyleIdx="3" presStyleCnt="4"/>
      <dgm:spPr/>
      <dgm:t>
        <a:bodyPr/>
        <a:lstStyle/>
        <a:p>
          <a:endParaRPr lang="ru-RU"/>
        </a:p>
      </dgm:t>
    </dgm:pt>
    <dgm:pt modelId="{B59C7087-CF8B-47C3-BAD5-ACE6396F1B2B}" type="pres">
      <dgm:prSet presAssocID="{A937E479-424D-4854-B40F-A3A94615D4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84343-493E-4101-8D7C-5C95F17D11C4}" type="pres">
      <dgm:prSet presAssocID="{A937E479-424D-4854-B40F-A3A94615D435}" presName="centerTile" presStyleLbl="fgShp" presStyleIdx="0" presStyleCnt="1" custScaleX="10382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6565EFB-5EF7-4FE1-8A1F-78C2389F0B8F}" srcId="{8C8ABE29-02FB-4668-991D-C14D66B3B0BA}" destId="{DC8C3418-17C9-42B9-8DB7-B38271C3102E}" srcOrd="1" destOrd="0" parTransId="{344E61F9-9B81-49A4-BE3C-5F012BFA63E2}" sibTransId="{4D162161-1C71-411D-A857-0DC71947F5BA}"/>
    <dgm:cxn modelId="{9C7AF351-36F5-4032-9C01-B565E04D980C}" type="presOf" srcId="{8C8ABE29-02FB-4668-991D-C14D66B3B0BA}" destId="{82584343-493E-4101-8D7C-5C95F17D11C4}" srcOrd="0" destOrd="0" presId="urn:microsoft.com/office/officeart/2005/8/layout/matrix1"/>
    <dgm:cxn modelId="{C7015DCF-331E-4CFB-8015-2F90A2AAADAC}" srcId="{8C8ABE29-02FB-4668-991D-C14D66B3B0BA}" destId="{DFE705CD-BF71-4232-A518-4F205C738BD8}" srcOrd="0" destOrd="0" parTransId="{C7771324-28EF-4F1F-ACD4-6CA87E55A109}" sibTransId="{12592D75-7BDB-420F-82B3-25AC89B55563}"/>
    <dgm:cxn modelId="{0F8652DA-C938-4540-B124-217D8B26187C}" type="presOf" srcId="{BE93CA8C-664A-46F4-9CAD-CD69830C9239}" destId="{D2242FEE-3BBA-4D2E-A8F9-A5E52E30B298}" srcOrd="1" destOrd="0" presId="urn:microsoft.com/office/officeart/2005/8/layout/matrix1"/>
    <dgm:cxn modelId="{53E3D8F8-DBEF-4C81-B173-5243244DBB3A}" type="presOf" srcId="{DFE705CD-BF71-4232-A518-4F205C738BD8}" destId="{75452438-AF9C-43F8-BA9A-0088AC3040ED}" srcOrd="0" destOrd="0" presId="urn:microsoft.com/office/officeart/2005/8/layout/matrix1"/>
    <dgm:cxn modelId="{AC13AA9B-B187-4466-BEAD-41DD8A66CF68}" type="presOf" srcId="{DC8C3418-17C9-42B9-8DB7-B38271C3102E}" destId="{C81C5B57-02A6-43EE-B6F9-A57B32E6C68B}" srcOrd="0" destOrd="0" presId="urn:microsoft.com/office/officeart/2005/8/layout/matrix1"/>
    <dgm:cxn modelId="{EEA07391-4C66-4B6F-80BC-539AF49A999D}" type="presOf" srcId="{BE93CA8C-664A-46F4-9CAD-CD69830C9239}" destId="{630E8EDE-C72A-4868-A0FB-33DAFE16F095}" srcOrd="0" destOrd="0" presId="urn:microsoft.com/office/officeart/2005/8/layout/matrix1"/>
    <dgm:cxn modelId="{1C9555B9-1FB9-42F3-81D1-AB31EBC8431F}" type="presOf" srcId="{A937E479-424D-4854-B40F-A3A94615D435}" destId="{B085D197-162E-48DA-B466-5CA1B636BC5F}" srcOrd="0" destOrd="0" presId="urn:microsoft.com/office/officeart/2005/8/layout/matrix1"/>
    <dgm:cxn modelId="{23D974D5-ABA5-4C37-9C14-34C8C1902730}" srcId="{A937E479-424D-4854-B40F-A3A94615D435}" destId="{8C8ABE29-02FB-4668-991D-C14D66B3B0BA}" srcOrd="0" destOrd="0" parTransId="{343F0757-C536-4870-B65E-FAE44CD3E166}" sibTransId="{D8174F18-0CAC-4E87-B4AC-A04AED14134F}"/>
    <dgm:cxn modelId="{FA90CB03-AEB3-4058-B699-908AFA43BFAB}" srcId="{8C8ABE29-02FB-4668-991D-C14D66B3B0BA}" destId="{99FD3134-B3E2-4E04-AD4B-B0A0BAE62D3B}" srcOrd="3" destOrd="0" parTransId="{D24BADA0-29B6-4715-8282-44EFB848737B}" sibTransId="{811A64E6-31E9-4A1D-A15F-5A6B57AFA07A}"/>
    <dgm:cxn modelId="{9A20C7D4-81E8-4E97-921D-BB1019D9D5E4}" srcId="{8C8ABE29-02FB-4668-991D-C14D66B3B0BA}" destId="{BE93CA8C-664A-46F4-9CAD-CD69830C9239}" srcOrd="2" destOrd="0" parTransId="{A28CADA6-4E7B-4B4F-BD25-8AB4315E8B6F}" sibTransId="{1BE2FD46-73F7-4EE4-8788-F7410325606B}"/>
    <dgm:cxn modelId="{8C5788F0-7592-4C7D-9026-24CC839EB0DB}" type="presOf" srcId="{99FD3134-B3E2-4E04-AD4B-B0A0BAE62D3B}" destId="{B59C7087-CF8B-47C3-BAD5-ACE6396F1B2B}" srcOrd="1" destOrd="0" presId="urn:microsoft.com/office/officeart/2005/8/layout/matrix1"/>
    <dgm:cxn modelId="{57D8EDFE-43A1-47B9-A13C-A8EC003AC740}" type="presOf" srcId="{DFE705CD-BF71-4232-A518-4F205C738BD8}" destId="{C05539B0-8DC7-481E-9A94-6CAD6D5EF2B6}" srcOrd="1" destOrd="0" presId="urn:microsoft.com/office/officeart/2005/8/layout/matrix1"/>
    <dgm:cxn modelId="{C21B2A8B-3139-42E0-A5A5-69EFC1870A03}" type="presOf" srcId="{DC8C3418-17C9-42B9-8DB7-B38271C3102E}" destId="{0F9FA06E-5765-4557-A02E-419BC6953188}" srcOrd="1" destOrd="0" presId="urn:microsoft.com/office/officeart/2005/8/layout/matrix1"/>
    <dgm:cxn modelId="{B979C1D5-184B-4F23-8387-08C0368FAE0D}" type="presOf" srcId="{99FD3134-B3E2-4E04-AD4B-B0A0BAE62D3B}" destId="{9AE9BFEC-E675-4A78-B215-0F6ED23EC58B}" srcOrd="0" destOrd="0" presId="urn:microsoft.com/office/officeart/2005/8/layout/matrix1"/>
    <dgm:cxn modelId="{F1E2252A-1F44-44D6-8571-D8E72BF8B239}" type="presParOf" srcId="{B085D197-162E-48DA-B466-5CA1B636BC5F}" destId="{EAA664A0-FE69-4140-8C1F-450D6D416BA0}" srcOrd="0" destOrd="0" presId="urn:microsoft.com/office/officeart/2005/8/layout/matrix1"/>
    <dgm:cxn modelId="{393F7688-132C-46B0-A994-B289D28AF1E3}" type="presParOf" srcId="{EAA664A0-FE69-4140-8C1F-450D6D416BA0}" destId="{75452438-AF9C-43F8-BA9A-0088AC3040ED}" srcOrd="0" destOrd="0" presId="urn:microsoft.com/office/officeart/2005/8/layout/matrix1"/>
    <dgm:cxn modelId="{21CB3C7D-79A1-4856-A0C3-F08B6D2A1BC1}" type="presParOf" srcId="{EAA664A0-FE69-4140-8C1F-450D6D416BA0}" destId="{C05539B0-8DC7-481E-9A94-6CAD6D5EF2B6}" srcOrd="1" destOrd="0" presId="urn:microsoft.com/office/officeart/2005/8/layout/matrix1"/>
    <dgm:cxn modelId="{34C3B987-1B44-41FB-99B4-559CCA2DFE5D}" type="presParOf" srcId="{EAA664A0-FE69-4140-8C1F-450D6D416BA0}" destId="{C81C5B57-02A6-43EE-B6F9-A57B32E6C68B}" srcOrd="2" destOrd="0" presId="urn:microsoft.com/office/officeart/2005/8/layout/matrix1"/>
    <dgm:cxn modelId="{79AFAE32-C07F-48AE-870C-A81D1CFAD9BC}" type="presParOf" srcId="{EAA664A0-FE69-4140-8C1F-450D6D416BA0}" destId="{0F9FA06E-5765-4557-A02E-419BC6953188}" srcOrd="3" destOrd="0" presId="urn:microsoft.com/office/officeart/2005/8/layout/matrix1"/>
    <dgm:cxn modelId="{C93CC87C-5EE8-47ED-AA3E-C51865545A31}" type="presParOf" srcId="{EAA664A0-FE69-4140-8C1F-450D6D416BA0}" destId="{630E8EDE-C72A-4868-A0FB-33DAFE16F095}" srcOrd="4" destOrd="0" presId="urn:microsoft.com/office/officeart/2005/8/layout/matrix1"/>
    <dgm:cxn modelId="{361BD400-CDC3-4DF2-A5A3-877C8E9E632B}" type="presParOf" srcId="{EAA664A0-FE69-4140-8C1F-450D6D416BA0}" destId="{D2242FEE-3BBA-4D2E-A8F9-A5E52E30B298}" srcOrd="5" destOrd="0" presId="urn:microsoft.com/office/officeart/2005/8/layout/matrix1"/>
    <dgm:cxn modelId="{4C89CE2F-7FB2-47C5-AD65-F724A601F074}" type="presParOf" srcId="{EAA664A0-FE69-4140-8C1F-450D6D416BA0}" destId="{9AE9BFEC-E675-4A78-B215-0F6ED23EC58B}" srcOrd="6" destOrd="0" presId="urn:microsoft.com/office/officeart/2005/8/layout/matrix1"/>
    <dgm:cxn modelId="{1D262055-8994-4EB4-B7C3-8E1518279912}" type="presParOf" srcId="{EAA664A0-FE69-4140-8C1F-450D6D416BA0}" destId="{B59C7087-CF8B-47C3-BAD5-ACE6396F1B2B}" srcOrd="7" destOrd="0" presId="urn:microsoft.com/office/officeart/2005/8/layout/matrix1"/>
    <dgm:cxn modelId="{0BAD9B73-3826-49E6-92C4-327C24DC50FD}" type="presParOf" srcId="{B085D197-162E-48DA-B466-5CA1B636BC5F}" destId="{82584343-493E-4101-8D7C-5C95F17D11C4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50BEC-D80F-457C-9242-5F5E78A33C04}" type="doc">
      <dgm:prSet loTypeId="urn:microsoft.com/office/officeart/2005/8/layout/h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C140B-61FB-4E1B-9613-8A2C521E93B4}">
      <dgm:prSet phldrT="[Текст]" custT="1"/>
      <dgm:spPr/>
      <dgm:t>
        <a:bodyPr/>
        <a:lstStyle/>
        <a:p>
          <a:r>
            <a:rPr lang="ru-RU" sz="36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Назовите</a:t>
          </a:r>
          <a:endParaRPr lang="ru-RU" sz="3600" dirty="0">
            <a:solidFill>
              <a:schemeClr val="bg1"/>
            </a:solidFill>
          </a:endParaRPr>
        </a:p>
      </dgm:t>
    </dgm:pt>
    <dgm:pt modelId="{973546F3-3FD5-4DA6-9A7A-B5F856396150}" type="parTrans" cxnId="{F5FA1E55-67F4-4540-9442-DA981B98074F}">
      <dgm:prSet/>
      <dgm:spPr/>
      <dgm:t>
        <a:bodyPr/>
        <a:lstStyle/>
        <a:p>
          <a:endParaRPr lang="ru-RU"/>
        </a:p>
      </dgm:t>
    </dgm:pt>
    <dgm:pt modelId="{64139533-32D0-456F-99B0-15CD33E90E31}" type="sibTrans" cxnId="{F5FA1E55-67F4-4540-9442-DA981B98074F}">
      <dgm:prSet/>
      <dgm:spPr/>
      <dgm:t>
        <a:bodyPr/>
        <a:lstStyle/>
        <a:p>
          <a:endParaRPr lang="ru-RU"/>
        </a:p>
      </dgm:t>
    </dgm:pt>
    <dgm:pt modelId="{11FE86AB-CC81-4535-9AAF-3C499AA0A4F1}">
      <dgm:prSet phldrT="[Текст]"/>
      <dgm:spPr/>
      <dgm:t>
        <a:bodyPr/>
        <a:lstStyle/>
        <a:p>
          <a:pPr rtl="0"/>
          <a:r>
            <a:rPr lang="ru-RU" baseline="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отрицательные, положительные, натуральные, целые</a:t>
          </a:r>
          <a:r>
            <a:rPr lang="ru-RU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 числа.</a:t>
          </a:r>
          <a:endParaRPr lang="ru-RU" dirty="0"/>
        </a:p>
      </dgm:t>
    </dgm:pt>
    <dgm:pt modelId="{4ED24F46-7A36-43A0-88A7-62CDC30AB088}" type="parTrans" cxnId="{A09F5837-6147-479A-B9D2-0C9613322B72}">
      <dgm:prSet/>
      <dgm:spPr/>
      <dgm:t>
        <a:bodyPr/>
        <a:lstStyle/>
        <a:p>
          <a:endParaRPr lang="ru-RU"/>
        </a:p>
      </dgm:t>
    </dgm:pt>
    <dgm:pt modelId="{75C80869-8BF8-4214-AFD4-D927DBFD47DF}" type="sibTrans" cxnId="{A09F5837-6147-479A-B9D2-0C9613322B72}">
      <dgm:prSet/>
      <dgm:spPr/>
      <dgm:t>
        <a:bodyPr/>
        <a:lstStyle/>
        <a:p>
          <a:endParaRPr lang="ru-RU"/>
        </a:p>
      </dgm:t>
    </dgm:pt>
    <dgm:pt modelId="{DD13CAB5-0CB5-44AA-87D3-95F58CBA7BDB}" type="pres">
      <dgm:prSet presAssocID="{36350BEC-D80F-457C-9242-5F5E78A33C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BAA076-A8CB-4C5D-924B-B27C19A8AF93}" type="pres">
      <dgm:prSet presAssocID="{051C140B-61FB-4E1B-9613-8A2C521E93B4}" presName="composite" presStyleCnt="0"/>
      <dgm:spPr/>
    </dgm:pt>
    <dgm:pt modelId="{65D2862C-C486-44EE-8185-D78D6B8DA03A}" type="pres">
      <dgm:prSet presAssocID="{051C140B-61FB-4E1B-9613-8A2C521E93B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2B116-8E61-4E27-A3F1-834A20CC917B}" type="pres">
      <dgm:prSet presAssocID="{051C140B-61FB-4E1B-9613-8A2C521E93B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9F5837-6147-479A-B9D2-0C9613322B72}" srcId="{051C140B-61FB-4E1B-9613-8A2C521E93B4}" destId="{11FE86AB-CC81-4535-9AAF-3C499AA0A4F1}" srcOrd="0" destOrd="0" parTransId="{4ED24F46-7A36-43A0-88A7-62CDC30AB088}" sibTransId="{75C80869-8BF8-4214-AFD4-D927DBFD47DF}"/>
    <dgm:cxn modelId="{3FAABA66-10F8-4374-8C90-E5D8DF8B3167}" type="presOf" srcId="{36350BEC-D80F-457C-9242-5F5E78A33C04}" destId="{DD13CAB5-0CB5-44AA-87D3-95F58CBA7BDB}" srcOrd="0" destOrd="0" presId="urn:microsoft.com/office/officeart/2005/8/layout/hList1"/>
    <dgm:cxn modelId="{6FDFEA3A-39B9-4CBD-BD86-4F7594D547DB}" type="presOf" srcId="{051C140B-61FB-4E1B-9613-8A2C521E93B4}" destId="{65D2862C-C486-44EE-8185-D78D6B8DA03A}" srcOrd="0" destOrd="0" presId="urn:microsoft.com/office/officeart/2005/8/layout/hList1"/>
    <dgm:cxn modelId="{F5FA1E55-67F4-4540-9442-DA981B98074F}" srcId="{36350BEC-D80F-457C-9242-5F5E78A33C04}" destId="{051C140B-61FB-4E1B-9613-8A2C521E93B4}" srcOrd="0" destOrd="0" parTransId="{973546F3-3FD5-4DA6-9A7A-B5F856396150}" sibTransId="{64139533-32D0-456F-99B0-15CD33E90E31}"/>
    <dgm:cxn modelId="{41069441-3EAC-42BF-9173-71EEE3022F04}" type="presOf" srcId="{11FE86AB-CC81-4535-9AAF-3C499AA0A4F1}" destId="{E1C2B116-8E61-4E27-A3F1-834A20CC917B}" srcOrd="0" destOrd="0" presId="urn:microsoft.com/office/officeart/2005/8/layout/hList1"/>
    <dgm:cxn modelId="{42E9419C-B323-4F4C-885F-34CEC07B6A35}" type="presParOf" srcId="{DD13CAB5-0CB5-44AA-87D3-95F58CBA7BDB}" destId="{0EBAA076-A8CB-4C5D-924B-B27C19A8AF93}" srcOrd="0" destOrd="0" presId="urn:microsoft.com/office/officeart/2005/8/layout/hList1"/>
    <dgm:cxn modelId="{16860B7B-51D8-4158-BC7A-F06D7DAD933D}" type="presParOf" srcId="{0EBAA076-A8CB-4C5D-924B-B27C19A8AF93}" destId="{65D2862C-C486-44EE-8185-D78D6B8DA03A}" srcOrd="0" destOrd="0" presId="urn:microsoft.com/office/officeart/2005/8/layout/hList1"/>
    <dgm:cxn modelId="{9C46EE30-C28E-406C-8FC1-43036506FA15}" type="presParOf" srcId="{0EBAA076-A8CB-4C5D-924B-B27C19A8AF93}" destId="{E1C2B116-8E61-4E27-A3F1-834A20CC917B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350BEC-D80F-457C-9242-5F5E78A33C04}" type="doc">
      <dgm:prSet loTypeId="urn:microsoft.com/office/officeart/2005/8/layout/h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C140B-61FB-4E1B-9613-8A2C521E93B4}">
      <dgm:prSet phldrT="[Текст]" custT="1"/>
      <dgm:spPr/>
      <dgm:t>
        <a:bodyPr/>
        <a:lstStyle/>
        <a:p>
          <a:r>
            <a:rPr lang="ru-RU" sz="36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Назовите</a:t>
          </a:r>
          <a:endParaRPr lang="ru-RU" sz="3600" dirty="0">
            <a:solidFill>
              <a:schemeClr val="bg1"/>
            </a:solidFill>
          </a:endParaRPr>
        </a:p>
      </dgm:t>
    </dgm:pt>
    <dgm:pt modelId="{973546F3-3FD5-4DA6-9A7A-B5F856396150}" type="parTrans" cxnId="{F5FA1E55-67F4-4540-9442-DA981B98074F}">
      <dgm:prSet/>
      <dgm:spPr/>
      <dgm:t>
        <a:bodyPr/>
        <a:lstStyle/>
        <a:p>
          <a:endParaRPr lang="ru-RU"/>
        </a:p>
      </dgm:t>
    </dgm:pt>
    <dgm:pt modelId="{64139533-32D0-456F-99B0-15CD33E90E31}" type="sibTrans" cxnId="{F5FA1E55-67F4-4540-9442-DA981B98074F}">
      <dgm:prSet/>
      <dgm:spPr/>
      <dgm:t>
        <a:bodyPr/>
        <a:lstStyle/>
        <a:p>
          <a:endParaRPr lang="ru-RU"/>
        </a:p>
      </dgm:t>
    </dgm:pt>
    <dgm:pt modelId="{11FE86AB-CC81-4535-9AAF-3C499AA0A4F1}">
      <dgm:prSet phldrT="[Текст]" custT="1"/>
      <dgm:spPr/>
      <dgm:t>
        <a:bodyPr/>
        <a:lstStyle/>
        <a:p>
          <a:pPr rtl="0"/>
          <a:r>
            <a:rPr kumimoji="0" lang="ru-RU" sz="32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числа,</a:t>
          </a:r>
          <a:r>
            <a:rPr kumimoji="0" lang="ru-RU" sz="3200" i="0" u="none" strike="noStrike" cap="none" normalizeH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 противоположные данным</a:t>
          </a:r>
          <a:r>
            <a:rPr lang="ru-RU" sz="32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 </a:t>
          </a:r>
          <a:r>
            <a:rPr kumimoji="0" lang="ru-RU" sz="3200" i="0" u="none" strike="noStrike" cap="none" normalizeH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числам.</a:t>
          </a:r>
          <a:endParaRPr lang="ru-RU" sz="3200" dirty="0"/>
        </a:p>
      </dgm:t>
    </dgm:pt>
    <dgm:pt modelId="{4ED24F46-7A36-43A0-88A7-62CDC30AB088}" type="parTrans" cxnId="{A09F5837-6147-479A-B9D2-0C9613322B72}">
      <dgm:prSet/>
      <dgm:spPr/>
      <dgm:t>
        <a:bodyPr/>
        <a:lstStyle/>
        <a:p>
          <a:endParaRPr lang="ru-RU"/>
        </a:p>
      </dgm:t>
    </dgm:pt>
    <dgm:pt modelId="{75C80869-8BF8-4214-AFD4-D927DBFD47DF}" type="sibTrans" cxnId="{A09F5837-6147-479A-B9D2-0C9613322B72}">
      <dgm:prSet/>
      <dgm:spPr/>
      <dgm:t>
        <a:bodyPr/>
        <a:lstStyle/>
        <a:p>
          <a:endParaRPr lang="ru-RU"/>
        </a:p>
      </dgm:t>
    </dgm:pt>
    <dgm:pt modelId="{DD13CAB5-0CB5-44AA-87D3-95F58CBA7BDB}" type="pres">
      <dgm:prSet presAssocID="{36350BEC-D80F-457C-9242-5F5E78A33C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BAA076-A8CB-4C5D-924B-B27C19A8AF93}" type="pres">
      <dgm:prSet presAssocID="{051C140B-61FB-4E1B-9613-8A2C521E93B4}" presName="composite" presStyleCnt="0"/>
      <dgm:spPr/>
    </dgm:pt>
    <dgm:pt modelId="{65D2862C-C486-44EE-8185-D78D6B8DA03A}" type="pres">
      <dgm:prSet presAssocID="{051C140B-61FB-4E1B-9613-8A2C521E93B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2B116-8E61-4E27-A3F1-834A20CC917B}" type="pres">
      <dgm:prSet presAssocID="{051C140B-61FB-4E1B-9613-8A2C521E93B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A1E55-67F4-4540-9442-DA981B98074F}" srcId="{36350BEC-D80F-457C-9242-5F5E78A33C04}" destId="{051C140B-61FB-4E1B-9613-8A2C521E93B4}" srcOrd="0" destOrd="0" parTransId="{973546F3-3FD5-4DA6-9A7A-B5F856396150}" sibTransId="{64139533-32D0-456F-99B0-15CD33E90E31}"/>
    <dgm:cxn modelId="{36121B5E-D56F-4436-901A-A2AD8B021D7B}" type="presOf" srcId="{36350BEC-D80F-457C-9242-5F5E78A33C04}" destId="{DD13CAB5-0CB5-44AA-87D3-95F58CBA7BDB}" srcOrd="0" destOrd="0" presId="urn:microsoft.com/office/officeart/2005/8/layout/hList1"/>
    <dgm:cxn modelId="{3E3E7F95-0981-4ED4-9957-69EC9391D371}" type="presOf" srcId="{11FE86AB-CC81-4535-9AAF-3C499AA0A4F1}" destId="{E1C2B116-8E61-4E27-A3F1-834A20CC917B}" srcOrd="0" destOrd="0" presId="urn:microsoft.com/office/officeart/2005/8/layout/hList1"/>
    <dgm:cxn modelId="{AD55FEC8-068E-4F80-9C4D-044A774DBD42}" type="presOf" srcId="{051C140B-61FB-4E1B-9613-8A2C521E93B4}" destId="{65D2862C-C486-44EE-8185-D78D6B8DA03A}" srcOrd="0" destOrd="0" presId="urn:microsoft.com/office/officeart/2005/8/layout/hList1"/>
    <dgm:cxn modelId="{A09F5837-6147-479A-B9D2-0C9613322B72}" srcId="{051C140B-61FB-4E1B-9613-8A2C521E93B4}" destId="{11FE86AB-CC81-4535-9AAF-3C499AA0A4F1}" srcOrd="0" destOrd="0" parTransId="{4ED24F46-7A36-43A0-88A7-62CDC30AB088}" sibTransId="{75C80869-8BF8-4214-AFD4-D927DBFD47DF}"/>
    <dgm:cxn modelId="{F2962A66-7EF8-4D3A-B6A0-36B8EC2EA127}" type="presParOf" srcId="{DD13CAB5-0CB5-44AA-87D3-95F58CBA7BDB}" destId="{0EBAA076-A8CB-4C5D-924B-B27C19A8AF93}" srcOrd="0" destOrd="0" presId="urn:microsoft.com/office/officeart/2005/8/layout/hList1"/>
    <dgm:cxn modelId="{655AC33A-1141-4A23-A954-61A7A9FDA698}" type="presParOf" srcId="{0EBAA076-A8CB-4C5D-924B-B27C19A8AF93}" destId="{65D2862C-C486-44EE-8185-D78D6B8DA03A}" srcOrd="0" destOrd="0" presId="urn:microsoft.com/office/officeart/2005/8/layout/hList1"/>
    <dgm:cxn modelId="{EC780B60-6258-4063-86A1-CC00E796479E}" type="presParOf" srcId="{0EBAA076-A8CB-4C5D-924B-B27C19A8AF93}" destId="{E1C2B116-8E61-4E27-A3F1-834A20CC917B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B93399-F8DC-4B54-A402-205CE8AFE771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RightFacing" fov="4500000">
            <a:rot lat="154851" lon="20116977" rev="202973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B5C5A102-9FCD-4920-8805-BD7717453AF8}">
      <dgm:prSet phldrT="[Текст]" custT="1"/>
      <dgm:spPr/>
      <dgm:t>
        <a:bodyPr/>
        <a:lstStyle/>
        <a:p>
          <a:r>
            <a:rPr kumimoji="0" lang="ru-RU" sz="2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Число 3 называют модулем числа -3,</a:t>
          </a:r>
        </a:p>
        <a:p>
          <a:pPr rtl="0"/>
          <a:r>
            <a:rPr lang="ru-RU" sz="28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а число 4 называют модулем числа 4.</a:t>
          </a:r>
          <a:endParaRPr lang="ru-RU" sz="2800" dirty="0">
            <a:solidFill>
              <a:srgbClr val="003300"/>
            </a:solidFill>
          </a:endParaRPr>
        </a:p>
      </dgm:t>
    </dgm:pt>
    <dgm:pt modelId="{8A629288-1F64-4D3E-85A8-11D757254F26}" type="parTrans" cxnId="{C439DC53-22EA-4F54-9B14-82949F7A691C}">
      <dgm:prSet/>
      <dgm:spPr/>
      <dgm:t>
        <a:bodyPr/>
        <a:lstStyle/>
        <a:p>
          <a:endParaRPr lang="ru-RU"/>
        </a:p>
      </dgm:t>
    </dgm:pt>
    <dgm:pt modelId="{85FA3F73-B0E5-4FA4-9F83-5F5FA87F5087}" type="sibTrans" cxnId="{C439DC53-22EA-4F54-9B14-82949F7A691C}">
      <dgm:prSet/>
      <dgm:spPr/>
      <dgm:t>
        <a:bodyPr/>
        <a:lstStyle/>
        <a:p>
          <a:endParaRPr lang="ru-RU"/>
        </a:p>
      </dgm:t>
    </dgm:pt>
    <dgm:pt modelId="{C6497345-3E6E-4404-A207-8AD45C03E66B}" type="pres">
      <dgm:prSet presAssocID="{5AB93399-F8DC-4B54-A402-205CE8AFE77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46A3C9-DD7F-4CFB-B0D8-B6A16F62CD49}" type="pres">
      <dgm:prSet presAssocID="{B5C5A102-9FCD-4920-8805-BD7717453AF8}" presName="comp" presStyleCnt="0"/>
      <dgm:spPr/>
    </dgm:pt>
    <dgm:pt modelId="{A8ECB67C-A7F1-4FC4-A7CD-BB25B0A255F8}" type="pres">
      <dgm:prSet presAssocID="{B5C5A102-9FCD-4920-8805-BD7717453AF8}" presName="box" presStyleLbl="node1" presStyleIdx="0" presStyleCnt="1" custLinFactNeighborX="758"/>
      <dgm:spPr/>
      <dgm:t>
        <a:bodyPr/>
        <a:lstStyle/>
        <a:p>
          <a:endParaRPr lang="ru-RU"/>
        </a:p>
      </dgm:t>
    </dgm:pt>
    <dgm:pt modelId="{7C7A03C7-E1BC-4F63-869E-78470DE726AA}" type="pres">
      <dgm:prSet presAssocID="{B5C5A102-9FCD-4920-8805-BD7717453AF8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AD2E044-2DE3-4A8C-B79D-4E7AD766C0E1}" type="pres">
      <dgm:prSet presAssocID="{B5C5A102-9FCD-4920-8805-BD7717453AF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79ADDD-5F08-4513-9AC2-E51DB5621E65}" type="presOf" srcId="{B5C5A102-9FCD-4920-8805-BD7717453AF8}" destId="{6AD2E044-2DE3-4A8C-B79D-4E7AD766C0E1}" srcOrd="1" destOrd="0" presId="urn:microsoft.com/office/officeart/2005/8/layout/vList4"/>
    <dgm:cxn modelId="{C439DC53-22EA-4F54-9B14-82949F7A691C}" srcId="{5AB93399-F8DC-4B54-A402-205CE8AFE771}" destId="{B5C5A102-9FCD-4920-8805-BD7717453AF8}" srcOrd="0" destOrd="0" parTransId="{8A629288-1F64-4D3E-85A8-11D757254F26}" sibTransId="{85FA3F73-B0E5-4FA4-9F83-5F5FA87F5087}"/>
    <dgm:cxn modelId="{9B0B0DE3-4BD6-426B-A937-0D5679DA3EFF}" type="presOf" srcId="{B5C5A102-9FCD-4920-8805-BD7717453AF8}" destId="{A8ECB67C-A7F1-4FC4-A7CD-BB25B0A255F8}" srcOrd="0" destOrd="0" presId="urn:microsoft.com/office/officeart/2005/8/layout/vList4"/>
    <dgm:cxn modelId="{F4472BE8-8DA6-4C53-9ED8-494E1D8E89DF}" type="presOf" srcId="{5AB93399-F8DC-4B54-A402-205CE8AFE771}" destId="{C6497345-3E6E-4404-A207-8AD45C03E66B}" srcOrd="0" destOrd="0" presId="urn:microsoft.com/office/officeart/2005/8/layout/vList4"/>
    <dgm:cxn modelId="{B53DACE2-6948-4819-9FE0-CEDDE573FAFA}" type="presParOf" srcId="{C6497345-3E6E-4404-A207-8AD45C03E66B}" destId="{0046A3C9-DD7F-4CFB-B0D8-B6A16F62CD49}" srcOrd="0" destOrd="0" presId="urn:microsoft.com/office/officeart/2005/8/layout/vList4"/>
    <dgm:cxn modelId="{0EA609D2-4ABE-4ADE-8856-275AB585A534}" type="presParOf" srcId="{0046A3C9-DD7F-4CFB-B0D8-B6A16F62CD49}" destId="{A8ECB67C-A7F1-4FC4-A7CD-BB25B0A255F8}" srcOrd="0" destOrd="0" presId="urn:microsoft.com/office/officeart/2005/8/layout/vList4"/>
    <dgm:cxn modelId="{FD878804-8979-4237-95C4-71431732ADED}" type="presParOf" srcId="{0046A3C9-DD7F-4CFB-B0D8-B6A16F62CD49}" destId="{7C7A03C7-E1BC-4F63-869E-78470DE726AA}" srcOrd="1" destOrd="0" presId="urn:microsoft.com/office/officeart/2005/8/layout/vList4"/>
    <dgm:cxn modelId="{38293712-569F-496B-BF40-D4E537C73ED2}" type="presParOf" srcId="{0046A3C9-DD7F-4CFB-B0D8-B6A16F62CD49}" destId="{6AD2E044-2DE3-4A8C-B79D-4E7AD766C0E1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7C0ECE-AA53-4C46-AE71-DEA4045DF203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LeftFacing" fov="3000000">
            <a:rot lat="21120579" lon="918739" rev="2142380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6758185B-CDD2-47EE-828D-917F89EC5C3B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rPr>
            <a:t>Модуль </a:t>
          </a:r>
          <a:b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rPr>
          </a:b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rPr>
            <a:t>не может быть отрицательным числом.</a:t>
          </a:r>
          <a:endParaRPr lang="ru-RU" dirty="0"/>
        </a:p>
      </dgm:t>
    </dgm:pt>
    <dgm:pt modelId="{B5C33E02-1ADC-4B5F-9E2F-457ABFDE69BE}" type="parTrans" cxnId="{84522F73-0C8B-4F62-8DEA-1CA92BB24232}">
      <dgm:prSet/>
      <dgm:spPr/>
      <dgm:t>
        <a:bodyPr/>
        <a:lstStyle/>
        <a:p>
          <a:endParaRPr lang="ru-RU"/>
        </a:p>
      </dgm:t>
    </dgm:pt>
    <dgm:pt modelId="{AD38E505-D7CB-4D5C-8496-52DD3A0E1361}" type="sibTrans" cxnId="{84522F73-0C8B-4F62-8DEA-1CA92BB24232}">
      <dgm:prSet/>
      <dgm:spPr/>
      <dgm:t>
        <a:bodyPr/>
        <a:lstStyle/>
        <a:p>
          <a:endParaRPr lang="ru-RU"/>
        </a:p>
      </dgm:t>
    </dgm:pt>
    <dgm:pt modelId="{6A3CED11-5C0A-4B77-B85A-E6AB47C1ACAE}" type="pres">
      <dgm:prSet presAssocID="{F57C0ECE-AA53-4C46-AE71-DEA4045DF20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5B44BC-8DA2-4C42-A71C-CB627BEAB452}" type="pres">
      <dgm:prSet presAssocID="{6758185B-CDD2-47EE-828D-917F89EC5C3B}" presName="comp" presStyleCnt="0"/>
      <dgm:spPr/>
    </dgm:pt>
    <dgm:pt modelId="{AC2255D8-09C1-4C5A-8C4C-C7FDF9C59254}" type="pres">
      <dgm:prSet presAssocID="{6758185B-CDD2-47EE-828D-917F89EC5C3B}" presName="box" presStyleLbl="node1" presStyleIdx="0" presStyleCnt="1"/>
      <dgm:spPr/>
      <dgm:t>
        <a:bodyPr/>
        <a:lstStyle/>
        <a:p>
          <a:endParaRPr lang="ru-RU"/>
        </a:p>
      </dgm:t>
    </dgm:pt>
    <dgm:pt modelId="{060BCFC3-EBB8-45E1-9AF9-D7C127F8468A}" type="pres">
      <dgm:prSet presAssocID="{6758185B-CDD2-47EE-828D-917F89EC5C3B}" presName="img" presStyleLbl="fgImgPlace1" presStyleIdx="0" presStyleCnt="1"/>
      <dgm:spPr/>
    </dgm:pt>
    <dgm:pt modelId="{4309A82A-C389-4F27-B7DA-C6452B7D52E8}" type="pres">
      <dgm:prSet presAssocID="{6758185B-CDD2-47EE-828D-917F89EC5C3B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676265-9680-4454-AC90-ACCC2F76ECD6}" type="presOf" srcId="{6758185B-CDD2-47EE-828D-917F89EC5C3B}" destId="{4309A82A-C389-4F27-B7DA-C6452B7D52E8}" srcOrd="1" destOrd="0" presId="urn:microsoft.com/office/officeart/2005/8/layout/vList4"/>
    <dgm:cxn modelId="{4C9289AB-B4C1-4EEB-B56B-26FAA0F6A504}" type="presOf" srcId="{6758185B-CDD2-47EE-828D-917F89EC5C3B}" destId="{AC2255D8-09C1-4C5A-8C4C-C7FDF9C59254}" srcOrd="0" destOrd="0" presId="urn:microsoft.com/office/officeart/2005/8/layout/vList4"/>
    <dgm:cxn modelId="{F69876F8-3E11-44BA-BC7D-F849F2B8871E}" type="presOf" srcId="{F57C0ECE-AA53-4C46-AE71-DEA4045DF203}" destId="{6A3CED11-5C0A-4B77-B85A-E6AB47C1ACAE}" srcOrd="0" destOrd="0" presId="urn:microsoft.com/office/officeart/2005/8/layout/vList4"/>
    <dgm:cxn modelId="{84522F73-0C8B-4F62-8DEA-1CA92BB24232}" srcId="{F57C0ECE-AA53-4C46-AE71-DEA4045DF203}" destId="{6758185B-CDD2-47EE-828D-917F89EC5C3B}" srcOrd="0" destOrd="0" parTransId="{B5C33E02-1ADC-4B5F-9E2F-457ABFDE69BE}" sibTransId="{AD38E505-D7CB-4D5C-8496-52DD3A0E1361}"/>
    <dgm:cxn modelId="{B883B639-3F7F-415E-949D-14AAB4A9BA56}" type="presParOf" srcId="{6A3CED11-5C0A-4B77-B85A-E6AB47C1ACAE}" destId="{8B5B44BC-8DA2-4C42-A71C-CB627BEAB452}" srcOrd="0" destOrd="0" presId="urn:microsoft.com/office/officeart/2005/8/layout/vList4"/>
    <dgm:cxn modelId="{E0BEDECB-3A8B-4CA7-B0DF-08ED31C94136}" type="presParOf" srcId="{8B5B44BC-8DA2-4C42-A71C-CB627BEAB452}" destId="{AC2255D8-09C1-4C5A-8C4C-C7FDF9C59254}" srcOrd="0" destOrd="0" presId="urn:microsoft.com/office/officeart/2005/8/layout/vList4"/>
    <dgm:cxn modelId="{970EF185-18C4-4FD8-A1B8-917126C021AC}" type="presParOf" srcId="{8B5B44BC-8DA2-4C42-A71C-CB627BEAB452}" destId="{060BCFC3-EBB8-45E1-9AF9-D7C127F8468A}" srcOrd="1" destOrd="0" presId="urn:microsoft.com/office/officeart/2005/8/layout/vList4"/>
    <dgm:cxn modelId="{8E48717E-EDA3-4A5E-A337-6D7B499A33AD}" type="presParOf" srcId="{8B5B44BC-8DA2-4C42-A71C-CB627BEAB452}" destId="{4309A82A-C389-4F27-B7DA-C6452B7D52E8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7C0ECE-AA53-4C46-AE71-DEA4045DF203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LeftFacing" fov="3000000">
            <a:rot lat="21120579" lon="918739" rev="2142380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6758185B-CDD2-47EE-828D-917F89EC5C3B}">
      <dgm:prSet phldrT="[Текст]"/>
      <dgm:spPr/>
      <dgm:t>
        <a:bodyPr/>
        <a:lstStyle/>
        <a:p>
          <a:pPr rtl="0"/>
          <a:r>
            <a:rPr lang="ru-RU" dirty="0" smtClean="0"/>
            <a:t>Модуль числа а обозначают </a:t>
          </a:r>
          <a:r>
            <a:rPr lang="ru-RU" dirty="0" err="1" smtClean="0"/>
            <a:t>|а|</a:t>
          </a:r>
          <a:r>
            <a:rPr lang="ru-RU" dirty="0" smtClean="0"/>
            <a:t>. Этот термин «модуль» ввел в 1806году французский математик Жорж Аргон.</a:t>
          </a:r>
          <a:endParaRPr lang="ru-RU" dirty="0"/>
        </a:p>
      </dgm:t>
    </dgm:pt>
    <dgm:pt modelId="{B5C33E02-1ADC-4B5F-9E2F-457ABFDE69BE}" type="parTrans" cxnId="{84522F73-0C8B-4F62-8DEA-1CA92BB24232}">
      <dgm:prSet/>
      <dgm:spPr/>
      <dgm:t>
        <a:bodyPr/>
        <a:lstStyle/>
        <a:p>
          <a:endParaRPr lang="ru-RU"/>
        </a:p>
      </dgm:t>
    </dgm:pt>
    <dgm:pt modelId="{AD38E505-D7CB-4D5C-8496-52DD3A0E1361}" type="sibTrans" cxnId="{84522F73-0C8B-4F62-8DEA-1CA92BB24232}">
      <dgm:prSet/>
      <dgm:spPr/>
      <dgm:t>
        <a:bodyPr/>
        <a:lstStyle/>
        <a:p>
          <a:endParaRPr lang="ru-RU"/>
        </a:p>
      </dgm:t>
    </dgm:pt>
    <dgm:pt modelId="{6A3CED11-5C0A-4B77-B85A-E6AB47C1ACAE}" type="pres">
      <dgm:prSet presAssocID="{F57C0ECE-AA53-4C46-AE71-DEA4045DF20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5B44BC-8DA2-4C42-A71C-CB627BEAB452}" type="pres">
      <dgm:prSet presAssocID="{6758185B-CDD2-47EE-828D-917F89EC5C3B}" presName="comp" presStyleCnt="0"/>
      <dgm:spPr/>
    </dgm:pt>
    <dgm:pt modelId="{AC2255D8-09C1-4C5A-8C4C-C7FDF9C59254}" type="pres">
      <dgm:prSet presAssocID="{6758185B-CDD2-47EE-828D-917F89EC5C3B}" presName="box" presStyleLbl="node1" presStyleIdx="0" presStyleCnt="1"/>
      <dgm:spPr/>
      <dgm:t>
        <a:bodyPr/>
        <a:lstStyle/>
        <a:p>
          <a:endParaRPr lang="ru-RU"/>
        </a:p>
      </dgm:t>
    </dgm:pt>
    <dgm:pt modelId="{060BCFC3-EBB8-45E1-9AF9-D7C127F8468A}" type="pres">
      <dgm:prSet presAssocID="{6758185B-CDD2-47EE-828D-917F89EC5C3B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309A82A-C389-4F27-B7DA-C6452B7D52E8}" type="pres">
      <dgm:prSet presAssocID="{6758185B-CDD2-47EE-828D-917F89EC5C3B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F973AC-16F7-421E-B88A-15D43B746B07}" type="presOf" srcId="{6758185B-CDD2-47EE-828D-917F89EC5C3B}" destId="{4309A82A-C389-4F27-B7DA-C6452B7D52E8}" srcOrd="1" destOrd="0" presId="urn:microsoft.com/office/officeart/2005/8/layout/vList4"/>
    <dgm:cxn modelId="{84522F73-0C8B-4F62-8DEA-1CA92BB24232}" srcId="{F57C0ECE-AA53-4C46-AE71-DEA4045DF203}" destId="{6758185B-CDD2-47EE-828D-917F89EC5C3B}" srcOrd="0" destOrd="0" parTransId="{B5C33E02-1ADC-4B5F-9E2F-457ABFDE69BE}" sibTransId="{AD38E505-D7CB-4D5C-8496-52DD3A0E1361}"/>
    <dgm:cxn modelId="{DA61E102-6FB2-4A92-A816-D61428A53386}" type="presOf" srcId="{F57C0ECE-AA53-4C46-AE71-DEA4045DF203}" destId="{6A3CED11-5C0A-4B77-B85A-E6AB47C1ACAE}" srcOrd="0" destOrd="0" presId="urn:microsoft.com/office/officeart/2005/8/layout/vList4"/>
    <dgm:cxn modelId="{4672E74F-D369-4B0B-B51B-4E435F7A8A22}" type="presOf" srcId="{6758185B-CDD2-47EE-828D-917F89EC5C3B}" destId="{AC2255D8-09C1-4C5A-8C4C-C7FDF9C59254}" srcOrd="0" destOrd="0" presId="urn:microsoft.com/office/officeart/2005/8/layout/vList4"/>
    <dgm:cxn modelId="{DD58B8DC-8D1B-4625-BE2B-99E0A0420A72}" type="presParOf" srcId="{6A3CED11-5C0A-4B77-B85A-E6AB47C1ACAE}" destId="{8B5B44BC-8DA2-4C42-A71C-CB627BEAB452}" srcOrd="0" destOrd="0" presId="urn:microsoft.com/office/officeart/2005/8/layout/vList4"/>
    <dgm:cxn modelId="{0C321BB3-22E8-4278-8B2D-E453FDEBB4C3}" type="presParOf" srcId="{8B5B44BC-8DA2-4C42-A71C-CB627BEAB452}" destId="{AC2255D8-09C1-4C5A-8C4C-C7FDF9C59254}" srcOrd="0" destOrd="0" presId="urn:microsoft.com/office/officeart/2005/8/layout/vList4"/>
    <dgm:cxn modelId="{3071F7D9-F03B-4469-877B-1982529760AF}" type="presParOf" srcId="{8B5B44BC-8DA2-4C42-A71C-CB627BEAB452}" destId="{060BCFC3-EBB8-45E1-9AF9-D7C127F8468A}" srcOrd="1" destOrd="0" presId="urn:microsoft.com/office/officeart/2005/8/layout/vList4"/>
    <dgm:cxn modelId="{4F48EF8E-6854-4D0D-A898-B1D57FFBB29F}" type="presParOf" srcId="{8B5B44BC-8DA2-4C42-A71C-CB627BEAB452}" destId="{4309A82A-C389-4F27-B7DA-C6452B7D52E8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6C1A69-8E31-4E00-BD2F-169F4276D321}">
      <dsp:nvSpPr>
        <dsp:cNvPr id="0" name=""/>
        <dsp:cNvSpPr/>
      </dsp:nvSpPr>
      <dsp:spPr>
        <a:xfrm>
          <a:off x="0" y="0"/>
          <a:ext cx="8786842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HeroicExtremeLeftFacing" fov="3600000">
            <a:rot lat="21437171" lon="1202117" rev="21384227"/>
          </a:camera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Учиться надо весело …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Чтобы переваривать знания, надо поглощать их с аппетитом.</a:t>
          </a:r>
          <a:endParaRPr lang="ru-RU" sz="4400" kern="1200" dirty="0">
            <a:solidFill>
              <a:srgbClr val="003300"/>
            </a:solidFill>
          </a:endParaRPr>
        </a:p>
      </dsp:txBody>
      <dsp:txXfrm>
        <a:off x="2163768" y="0"/>
        <a:ext cx="6623073" cy="4064000"/>
      </dsp:txXfrm>
    </dsp:sp>
    <dsp:sp modelId="{45B1619F-BCFC-412C-94B0-F58E28ACEADA}">
      <dsp:nvSpPr>
        <dsp:cNvPr id="0" name=""/>
        <dsp:cNvSpPr/>
      </dsp:nvSpPr>
      <dsp:spPr>
        <a:xfrm>
          <a:off x="406399" y="406400"/>
          <a:ext cx="1757368" cy="325120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452438-AF9C-43F8-BA9A-0088AC3040ED}">
      <dsp:nvSpPr>
        <dsp:cNvPr id="0" name=""/>
        <dsp:cNvSpPr/>
      </dsp:nvSpPr>
      <dsp:spPr>
        <a:xfrm rot="16200000">
          <a:off x="553644" y="-553644"/>
          <a:ext cx="3250429" cy="435771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Что такое координатная прямая?</a:t>
          </a:r>
          <a:endParaRPr lang="ru-RU" sz="3100" kern="1200" dirty="0"/>
        </a:p>
      </dsp:txBody>
      <dsp:txXfrm rot="16200000">
        <a:off x="959948" y="-959948"/>
        <a:ext cx="2437821" cy="4357718"/>
      </dsp:txXfrm>
    </dsp:sp>
    <dsp:sp modelId="{C81C5B57-02A6-43EE-B6F9-A57B32E6C68B}">
      <dsp:nvSpPr>
        <dsp:cNvPr id="0" name=""/>
        <dsp:cNvSpPr/>
      </dsp:nvSpPr>
      <dsp:spPr>
        <a:xfrm>
          <a:off x="4357718" y="0"/>
          <a:ext cx="4357718" cy="325042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Что называют координатой точки на прямой?</a:t>
          </a:r>
          <a:endParaRPr lang="ru-RU" sz="3100" kern="1200" dirty="0"/>
        </a:p>
      </dsp:txBody>
      <dsp:txXfrm>
        <a:off x="4357718" y="0"/>
        <a:ext cx="4357718" cy="2437821"/>
      </dsp:txXfrm>
    </dsp:sp>
    <dsp:sp modelId="{630E8EDE-C72A-4868-A0FB-33DAFE16F095}">
      <dsp:nvSpPr>
        <dsp:cNvPr id="0" name=""/>
        <dsp:cNvSpPr/>
      </dsp:nvSpPr>
      <dsp:spPr>
        <a:xfrm rot="10800000">
          <a:off x="0" y="3250429"/>
          <a:ext cx="4357718" cy="325042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Какие числа называются</a:t>
          </a:r>
          <a:b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</a:br>
          <a: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противоположными?</a:t>
          </a:r>
          <a:endParaRPr lang="ru-RU" sz="3100" kern="1200" dirty="0"/>
        </a:p>
      </dsp:txBody>
      <dsp:txXfrm rot="10800000">
        <a:off x="0" y="4063036"/>
        <a:ext cx="4357718" cy="2437821"/>
      </dsp:txXfrm>
    </dsp:sp>
    <dsp:sp modelId="{9AE9BFEC-E675-4A78-B215-0F6ED23EC58B}">
      <dsp:nvSpPr>
        <dsp:cNvPr id="0" name=""/>
        <dsp:cNvSpPr/>
      </dsp:nvSpPr>
      <dsp:spPr>
        <a:xfrm rot="5400000">
          <a:off x="4911362" y="2696784"/>
          <a:ext cx="3250429" cy="435771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Как обозначается число,</a:t>
          </a:r>
          <a:b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</a:br>
          <a:r>
            <a:rPr kumimoji="0" lang="ru-RU" sz="31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противоположное числу а ?</a:t>
          </a:r>
          <a:endParaRPr lang="ru-RU" sz="3100" kern="1200" dirty="0"/>
        </a:p>
      </dsp:txBody>
      <dsp:txXfrm rot="5400000">
        <a:off x="5317666" y="3103088"/>
        <a:ext cx="2437821" cy="4357718"/>
      </dsp:txXfrm>
    </dsp:sp>
    <dsp:sp modelId="{82584343-493E-4101-8D7C-5C95F17D11C4}">
      <dsp:nvSpPr>
        <dsp:cNvPr id="0" name=""/>
        <dsp:cNvSpPr/>
      </dsp:nvSpPr>
      <dsp:spPr>
        <a:xfrm>
          <a:off x="3000397" y="2437821"/>
          <a:ext cx="2714640" cy="1625214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3000397" y="2437821"/>
        <a:ext cx="2714640" cy="16252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D2862C-C486-44EE-8185-D78D6B8DA03A}">
      <dsp:nvSpPr>
        <dsp:cNvPr id="0" name=""/>
        <dsp:cNvSpPr/>
      </dsp:nvSpPr>
      <dsp:spPr>
        <a:xfrm>
          <a:off x="0" y="34795"/>
          <a:ext cx="4071966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Назовите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0" y="34795"/>
        <a:ext cx="4071966" cy="921600"/>
      </dsp:txXfrm>
    </dsp:sp>
    <dsp:sp modelId="{E1C2B116-8E61-4E27-A3F1-834A20CC917B}">
      <dsp:nvSpPr>
        <dsp:cNvPr id="0" name=""/>
        <dsp:cNvSpPr/>
      </dsp:nvSpPr>
      <dsp:spPr>
        <a:xfrm>
          <a:off x="0" y="956395"/>
          <a:ext cx="4071966" cy="21520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baseline="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отрицательные, положительные, натуральные, целые</a:t>
          </a:r>
          <a:r>
            <a:rPr lang="ru-RU" sz="3200" kern="12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 числа.</a:t>
          </a:r>
          <a:endParaRPr lang="ru-RU" sz="3200" kern="1200" dirty="0"/>
        </a:p>
      </dsp:txBody>
      <dsp:txXfrm>
        <a:off x="0" y="956395"/>
        <a:ext cx="4071966" cy="2152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D2862C-C486-44EE-8185-D78D6B8DA03A}">
      <dsp:nvSpPr>
        <dsp:cNvPr id="0" name=""/>
        <dsp:cNvSpPr/>
      </dsp:nvSpPr>
      <dsp:spPr>
        <a:xfrm>
          <a:off x="0" y="8156"/>
          <a:ext cx="4214842" cy="123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Назовите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0" y="8156"/>
        <a:ext cx="4214842" cy="1238400"/>
      </dsp:txXfrm>
    </dsp:sp>
    <dsp:sp modelId="{E1C2B116-8E61-4E27-A3F1-834A20CC917B}">
      <dsp:nvSpPr>
        <dsp:cNvPr id="0" name=""/>
        <dsp:cNvSpPr/>
      </dsp:nvSpPr>
      <dsp:spPr>
        <a:xfrm>
          <a:off x="0" y="1246556"/>
          <a:ext cx="4214842" cy="188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320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числа,</a:t>
          </a:r>
          <a:r>
            <a:rPr kumimoji="0" lang="ru-RU" sz="3200" i="0" u="none" strike="noStrike" kern="1200" cap="none" normalizeH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 противоположные данным</a:t>
          </a:r>
          <a:r>
            <a:rPr lang="ru-RU" sz="3200" kern="12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 </a:t>
          </a:r>
          <a:r>
            <a:rPr kumimoji="0" lang="ru-RU" sz="3200" i="0" u="none" strike="noStrike" kern="1200" cap="none" normalizeH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числам.</a:t>
          </a:r>
          <a:endParaRPr lang="ru-RU" sz="3200" kern="1200" dirty="0"/>
        </a:p>
      </dsp:txBody>
      <dsp:txXfrm>
        <a:off x="0" y="1246556"/>
        <a:ext cx="4214842" cy="18885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ECB67C-A7F1-4FC4-A7CD-BB25B0A255F8}">
      <dsp:nvSpPr>
        <dsp:cNvPr id="0" name=""/>
        <dsp:cNvSpPr/>
      </dsp:nvSpPr>
      <dsp:spPr>
        <a:xfrm>
          <a:off x="0" y="0"/>
          <a:ext cx="8643998" cy="2071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HeroicExtremeRightFacing" fov="4500000">
            <a:rot lat="154851" lon="20116977" rev="202973"/>
          </a:camera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rPr>
            <a:t>Число 3 называют модулем числа -3,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rPr>
            <a:t>а число 4 называют модулем числа 4.</a:t>
          </a:r>
          <a:endParaRPr lang="ru-RU" sz="2800" kern="1200" dirty="0">
            <a:solidFill>
              <a:srgbClr val="003300"/>
            </a:solidFill>
          </a:endParaRPr>
        </a:p>
      </dsp:txBody>
      <dsp:txXfrm>
        <a:off x="1935969" y="0"/>
        <a:ext cx="6708028" cy="2071702"/>
      </dsp:txXfrm>
    </dsp:sp>
    <dsp:sp modelId="{7C7A03C7-E1BC-4F63-869E-78470DE726AA}">
      <dsp:nvSpPr>
        <dsp:cNvPr id="0" name=""/>
        <dsp:cNvSpPr/>
      </dsp:nvSpPr>
      <dsp:spPr>
        <a:xfrm>
          <a:off x="207170" y="207170"/>
          <a:ext cx="1728799" cy="165736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2255D8-09C1-4C5A-8C4C-C7FDF9C59254}">
      <dsp:nvSpPr>
        <dsp:cNvPr id="0" name=""/>
        <dsp:cNvSpPr/>
      </dsp:nvSpPr>
      <dsp:spPr>
        <a:xfrm>
          <a:off x="0" y="0"/>
          <a:ext cx="8572560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HeroicExtremeLeftFacing" fov="3000000">
            <a:rot lat="21120579" lon="918739" rev="21423800"/>
          </a:camera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63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rPr>
            <a:t>Модуль </a:t>
          </a:r>
          <a:br>
            <a:rPr kumimoji="0" lang="ru-RU" sz="63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rPr>
          </a:br>
          <a:r>
            <a:rPr kumimoji="0" lang="ru-RU" sz="63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rPr>
            <a:t>не может быть отрицательным числом.</a:t>
          </a:r>
          <a:endParaRPr lang="ru-RU" sz="6300" kern="1200" dirty="0"/>
        </a:p>
      </dsp:txBody>
      <dsp:txXfrm>
        <a:off x="2120912" y="0"/>
        <a:ext cx="6451647" cy="4064000"/>
      </dsp:txXfrm>
    </dsp:sp>
    <dsp:sp modelId="{060BCFC3-EBB8-45E1-9AF9-D7C127F8468A}">
      <dsp:nvSpPr>
        <dsp:cNvPr id="0" name=""/>
        <dsp:cNvSpPr/>
      </dsp:nvSpPr>
      <dsp:spPr>
        <a:xfrm>
          <a:off x="406400" y="406400"/>
          <a:ext cx="1714512" cy="325120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2255D8-09C1-4C5A-8C4C-C7FDF9C59254}">
      <dsp:nvSpPr>
        <dsp:cNvPr id="0" name=""/>
        <dsp:cNvSpPr/>
      </dsp:nvSpPr>
      <dsp:spPr>
        <a:xfrm>
          <a:off x="0" y="0"/>
          <a:ext cx="8572560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HeroicExtremeLeftFacing" fov="3000000">
            <a:rot lat="21120579" lon="918739" rev="21423800"/>
          </a:camera>
          <a:lightRig rig="threeP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Модуль числа а обозначают </a:t>
          </a:r>
          <a:r>
            <a:rPr lang="ru-RU" sz="4600" kern="1200" dirty="0" err="1" smtClean="0"/>
            <a:t>|а|</a:t>
          </a:r>
          <a:r>
            <a:rPr lang="ru-RU" sz="4600" kern="1200" dirty="0" smtClean="0"/>
            <a:t>. Этот термин «модуль» ввел в 1806году французский математик Жорж Аргон.</a:t>
          </a:r>
          <a:endParaRPr lang="ru-RU" sz="4600" kern="1200" dirty="0"/>
        </a:p>
      </dsp:txBody>
      <dsp:txXfrm>
        <a:off x="2120912" y="0"/>
        <a:ext cx="6451647" cy="4064000"/>
      </dsp:txXfrm>
    </dsp:sp>
    <dsp:sp modelId="{060BCFC3-EBB8-45E1-9AF9-D7C127F8468A}">
      <dsp:nvSpPr>
        <dsp:cNvPr id="0" name=""/>
        <dsp:cNvSpPr/>
      </dsp:nvSpPr>
      <dsp:spPr>
        <a:xfrm>
          <a:off x="406400" y="406400"/>
          <a:ext cx="1714512" cy="32512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D208-E9DF-4FDF-9127-0665AAFCFAF1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0328C-67AD-433C-BFCD-7DC6308E84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diagramData" Target="../diagrams/data6.xm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View_Fls/Flash_mov.ex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8059" y="1285860"/>
            <a:ext cx="78149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Модуль числа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Запомни !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785918" y="3429000"/>
            <a:ext cx="5853113" cy="1541463"/>
            <a:chOff x="1292" y="1162"/>
            <a:chExt cx="3687" cy="971"/>
          </a:xfrm>
        </p:grpSpPr>
        <p:grpSp>
          <p:nvGrpSpPr>
            <p:cNvPr id="21508" name="Group 4"/>
            <p:cNvGrpSpPr>
              <a:grpSpLocks/>
            </p:cNvGrpSpPr>
            <p:nvPr/>
          </p:nvGrpSpPr>
          <p:grpSpPr bwMode="auto">
            <a:xfrm>
              <a:off x="1292" y="1162"/>
              <a:ext cx="3687" cy="718"/>
              <a:chOff x="1234" y="1175"/>
              <a:chExt cx="3687" cy="718"/>
            </a:xfrm>
          </p:grpSpPr>
          <p:sp>
            <p:nvSpPr>
              <p:cNvPr id="21509" name="Text Box 5"/>
              <p:cNvSpPr txBox="1">
                <a:spLocks noChangeArrowheads="1"/>
              </p:cNvSpPr>
              <p:nvPr/>
            </p:nvSpPr>
            <p:spPr bwMode="auto">
              <a:xfrm>
                <a:off x="1234" y="1175"/>
                <a:ext cx="29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│</a:t>
                </a: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5│ = </a:t>
                </a: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pitchFamily="34" charset="0"/>
                  </a:rPr>
                  <a:t>5 </a:t>
                </a: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                        │- 5│ = </a:t>
                </a: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pitchFamily="34" charset="0"/>
                  </a:rPr>
                  <a:t>5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1292" y="1706"/>
                <a:ext cx="36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1" name="Oval 7"/>
              <p:cNvSpPr>
                <a:spLocks noChangeArrowheads="1"/>
              </p:cNvSpPr>
              <p:nvPr/>
            </p:nvSpPr>
            <p:spPr bwMode="auto">
              <a:xfrm>
                <a:off x="3061" y="170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2" name="Oval 8"/>
              <p:cNvSpPr>
                <a:spLocks noChangeArrowheads="1"/>
              </p:cNvSpPr>
              <p:nvPr/>
            </p:nvSpPr>
            <p:spPr bwMode="auto">
              <a:xfrm>
                <a:off x="4150" y="1706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3" name="Oval 9"/>
              <p:cNvSpPr>
                <a:spLocks noChangeArrowheads="1"/>
              </p:cNvSpPr>
              <p:nvPr/>
            </p:nvSpPr>
            <p:spPr bwMode="auto">
              <a:xfrm>
                <a:off x="1927" y="170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1869" y="1401"/>
                <a:ext cx="34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- 5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4092" y="1447"/>
                <a:ext cx="22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5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16" name="AutoShape 12"/>
              <p:cNvSpPr>
                <a:spLocks/>
              </p:cNvSpPr>
              <p:nvPr/>
            </p:nvSpPr>
            <p:spPr bwMode="auto">
              <a:xfrm rot="-5400000">
                <a:off x="2446" y="1279"/>
                <a:ext cx="141" cy="1088"/>
              </a:xfrm>
              <a:prstGeom prst="leftBrace">
                <a:avLst>
                  <a:gd name="adj1" fmla="val 6430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7" name="AutoShape 13"/>
              <p:cNvSpPr>
                <a:spLocks/>
              </p:cNvSpPr>
              <p:nvPr/>
            </p:nvSpPr>
            <p:spPr bwMode="auto">
              <a:xfrm rot="-5400000">
                <a:off x="3512" y="1255"/>
                <a:ext cx="187" cy="1089"/>
              </a:xfrm>
              <a:prstGeom prst="leftBrace">
                <a:avLst>
                  <a:gd name="adj1" fmla="val 4852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18" name="Text Box 14"/>
              <p:cNvSpPr txBox="1">
                <a:spLocks noChangeArrowheads="1"/>
              </p:cNvSpPr>
              <p:nvPr/>
            </p:nvSpPr>
            <p:spPr bwMode="auto">
              <a:xfrm>
                <a:off x="3026" y="1518"/>
                <a:ext cx="1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3003" y="1447"/>
                <a:ext cx="22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0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3198" y="1842"/>
              <a:ext cx="14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itchFamily="34" charset="0"/>
                </a:rPr>
                <a:t>5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единиц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2064" y="1842"/>
              <a:ext cx="9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itchFamily="34" charset="0"/>
                </a:rPr>
                <a:t>5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единиц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14282" y="1285860"/>
            <a:ext cx="8359834" cy="1715306"/>
            <a:chOff x="214282" y="1285860"/>
            <a:chExt cx="8359834" cy="1715306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214282" y="1428736"/>
              <a:ext cx="4143404" cy="136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  <a:t>Противоположные числа имеют равные модули.</a:t>
              </a:r>
            </a:p>
          </p:txBody>
        </p:sp>
        <p:pic>
          <p:nvPicPr>
            <p:cNvPr id="22" name="Рисунок 21" descr="ded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86644" y="1428736"/>
              <a:ext cx="1206001" cy="1440000"/>
            </a:xfrm>
            <a:prstGeom prst="rect">
              <a:avLst/>
            </a:prstGeom>
          </p:spPr>
        </p:pic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4072728" y="2143116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5502282" y="2142322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429388" y="1572406"/>
              <a:ext cx="69602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dirty="0" smtClean="0"/>
                <a:t>=</a:t>
              </a:r>
              <a:endParaRPr lang="ru-RU" sz="8000" dirty="0"/>
            </a:p>
          </p:txBody>
        </p:sp>
        <p:pic>
          <p:nvPicPr>
            <p:cNvPr id="26" name="Рисунок 25" descr="ded1.bmp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72066" y="1428736"/>
              <a:ext cx="1206001" cy="1440000"/>
            </a:xfrm>
            <a:prstGeom prst="rect">
              <a:avLst/>
            </a:prstGeom>
          </p:spPr>
        </p:pic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6358744" y="2142322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716066" y="2142322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Главное !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214422"/>
          <a:ext cx="85725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 descr="ded.bmp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80"/>
              </a:clrFrom>
              <a:clrTo>
                <a:srgbClr val="FFFF8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2357430"/>
            <a:ext cx="1206001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Немного истории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214422"/>
          <a:ext cx="85725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4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Работа с модулем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4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</p:spTree>
    <p:controls>
      <p:control spid="22530" name="ShockwaveFlash1" r:id="rId2" imgW="8569440" imgH="5545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Физкультминутка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923810">
            <a:off x="1888541" y="2285221"/>
            <a:ext cx="52645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Зажигай !!!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Mistral" pitchFamily="66" charset="0"/>
            </a:endParaRPr>
          </a:p>
        </p:txBody>
      </p:sp>
      <p:pic>
        <p:nvPicPr>
          <p:cNvPr id="4" name="Рисунок 3" descr="foto_384304.gif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3857628"/>
            <a:ext cx="933450" cy="93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Группа 250"/>
          <p:cNvGrpSpPr/>
          <p:nvPr/>
        </p:nvGrpSpPr>
        <p:grpSpPr>
          <a:xfrm>
            <a:off x="642910" y="1714488"/>
            <a:ext cx="8305800" cy="558800"/>
            <a:chOff x="611188" y="854075"/>
            <a:chExt cx="8305800" cy="558800"/>
          </a:xfrm>
        </p:grpSpPr>
        <p:grpSp>
          <p:nvGrpSpPr>
            <p:cNvPr id="48130" name="Group 2"/>
            <p:cNvGrpSpPr>
              <a:grpSpLocks/>
            </p:cNvGrpSpPr>
            <p:nvPr/>
          </p:nvGrpSpPr>
          <p:grpSpPr bwMode="auto">
            <a:xfrm>
              <a:off x="611188" y="884238"/>
              <a:ext cx="8305800" cy="50800"/>
              <a:chOff x="340" y="867"/>
              <a:chExt cx="5232" cy="32"/>
            </a:xfrm>
          </p:grpSpPr>
          <p:grpSp>
            <p:nvGrpSpPr>
              <p:cNvPr id="48131" name="Group 3"/>
              <p:cNvGrpSpPr>
                <a:grpSpLocks/>
              </p:cNvGrpSpPr>
              <p:nvPr/>
            </p:nvGrpSpPr>
            <p:grpSpPr bwMode="auto">
              <a:xfrm>
                <a:off x="340" y="867"/>
                <a:ext cx="217" cy="31"/>
                <a:chOff x="1744" y="3129"/>
                <a:chExt cx="348" cy="56"/>
              </a:xfrm>
            </p:grpSpPr>
            <p:sp>
              <p:nvSpPr>
                <p:cNvPr id="48132" name="Line 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33" name="Oval 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34" name="Group 6"/>
              <p:cNvGrpSpPr>
                <a:grpSpLocks/>
              </p:cNvGrpSpPr>
              <p:nvPr/>
            </p:nvGrpSpPr>
            <p:grpSpPr bwMode="auto">
              <a:xfrm>
                <a:off x="564" y="868"/>
                <a:ext cx="217" cy="31"/>
                <a:chOff x="1744" y="3129"/>
                <a:chExt cx="348" cy="56"/>
              </a:xfrm>
            </p:grpSpPr>
            <p:sp>
              <p:nvSpPr>
                <p:cNvPr id="48135" name="Line 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36" name="Oval 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37" name="Group 9"/>
              <p:cNvGrpSpPr>
                <a:grpSpLocks/>
              </p:cNvGrpSpPr>
              <p:nvPr/>
            </p:nvGrpSpPr>
            <p:grpSpPr bwMode="auto">
              <a:xfrm>
                <a:off x="789" y="868"/>
                <a:ext cx="217" cy="31"/>
                <a:chOff x="1744" y="3129"/>
                <a:chExt cx="348" cy="56"/>
              </a:xfrm>
            </p:grpSpPr>
            <p:sp>
              <p:nvSpPr>
                <p:cNvPr id="48138" name="Line 1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39" name="Oval 1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40" name="Group 12"/>
              <p:cNvGrpSpPr>
                <a:grpSpLocks/>
              </p:cNvGrpSpPr>
              <p:nvPr/>
            </p:nvGrpSpPr>
            <p:grpSpPr bwMode="auto">
              <a:xfrm>
                <a:off x="991" y="868"/>
                <a:ext cx="217" cy="31"/>
                <a:chOff x="1744" y="3129"/>
                <a:chExt cx="348" cy="56"/>
              </a:xfrm>
            </p:grpSpPr>
            <p:sp>
              <p:nvSpPr>
                <p:cNvPr id="48141" name="Line 1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42" name="Oval 1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43" name="Group 15"/>
              <p:cNvGrpSpPr>
                <a:grpSpLocks/>
              </p:cNvGrpSpPr>
              <p:nvPr/>
            </p:nvGrpSpPr>
            <p:grpSpPr bwMode="auto">
              <a:xfrm>
                <a:off x="1210" y="868"/>
                <a:ext cx="217" cy="31"/>
                <a:chOff x="1744" y="3129"/>
                <a:chExt cx="348" cy="56"/>
              </a:xfrm>
            </p:grpSpPr>
            <p:sp>
              <p:nvSpPr>
                <p:cNvPr id="48144" name="Line 16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45" name="Oval 17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46" name="Group 18"/>
              <p:cNvGrpSpPr>
                <a:grpSpLocks/>
              </p:cNvGrpSpPr>
              <p:nvPr/>
            </p:nvGrpSpPr>
            <p:grpSpPr bwMode="auto">
              <a:xfrm>
                <a:off x="1434" y="868"/>
                <a:ext cx="219" cy="31"/>
                <a:chOff x="1744" y="3129"/>
                <a:chExt cx="348" cy="56"/>
              </a:xfrm>
            </p:grpSpPr>
            <p:sp>
              <p:nvSpPr>
                <p:cNvPr id="48147" name="Line 19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48" name="Oval 20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49" name="Group 21"/>
              <p:cNvGrpSpPr>
                <a:grpSpLocks/>
              </p:cNvGrpSpPr>
              <p:nvPr/>
            </p:nvGrpSpPr>
            <p:grpSpPr bwMode="auto">
              <a:xfrm>
                <a:off x="1655" y="868"/>
                <a:ext cx="217" cy="31"/>
                <a:chOff x="1744" y="3129"/>
                <a:chExt cx="348" cy="56"/>
              </a:xfrm>
            </p:grpSpPr>
            <p:sp>
              <p:nvSpPr>
                <p:cNvPr id="48150" name="Line 22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51" name="Oval 23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52" name="Group 24"/>
              <p:cNvGrpSpPr>
                <a:grpSpLocks/>
              </p:cNvGrpSpPr>
              <p:nvPr/>
            </p:nvGrpSpPr>
            <p:grpSpPr bwMode="auto">
              <a:xfrm>
                <a:off x="1876" y="868"/>
                <a:ext cx="217" cy="31"/>
                <a:chOff x="1744" y="3129"/>
                <a:chExt cx="348" cy="56"/>
              </a:xfrm>
            </p:grpSpPr>
            <p:sp>
              <p:nvSpPr>
                <p:cNvPr id="48153" name="Line 2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54" name="Oval 2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55" name="Group 27"/>
              <p:cNvGrpSpPr>
                <a:grpSpLocks/>
              </p:cNvGrpSpPr>
              <p:nvPr/>
            </p:nvGrpSpPr>
            <p:grpSpPr bwMode="auto">
              <a:xfrm>
                <a:off x="2100" y="868"/>
                <a:ext cx="217" cy="31"/>
                <a:chOff x="1744" y="3129"/>
                <a:chExt cx="348" cy="56"/>
              </a:xfrm>
            </p:grpSpPr>
            <p:sp>
              <p:nvSpPr>
                <p:cNvPr id="48156" name="Line 2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57" name="Oval 2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58" name="Group 30"/>
              <p:cNvGrpSpPr>
                <a:grpSpLocks/>
              </p:cNvGrpSpPr>
              <p:nvPr/>
            </p:nvGrpSpPr>
            <p:grpSpPr bwMode="auto">
              <a:xfrm>
                <a:off x="2301" y="868"/>
                <a:ext cx="217" cy="31"/>
                <a:chOff x="1744" y="3129"/>
                <a:chExt cx="348" cy="56"/>
              </a:xfrm>
            </p:grpSpPr>
            <p:sp>
              <p:nvSpPr>
                <p:cNvPr id="48159" name="Line 3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60" name="Oval 3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61" name="Group 33"/>
              <p:cNvGrpSpPr>
                <a:grpSpLocks/>
              </p:cNvGrpSpPr>
              <p:nvPr/>
            </p:nvGrpSpPr>
            <p:grpSpPr bwMode="auto">
              <a:xfrm>
                <a:off x="2521" y="868"/>
                <a:ext cx="217" cy="31"/>
                <a:chOff x="1744" y="3129"/>
                <a:chExt cx="348" cy="56"/>
              </a:xfrm>
            </p:grpSpPr>
            <p:sp>
              <p:nvSpPr>
                <p:cNvPr id="48162" name="Line 3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63" name="Oval 3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64" name="Group 36"/>
              <p:cNvGrpSpPr>
                <a:grpSpLocks/>
              </p:cNvGrpSpPr>
              <p:nvPr/>
            </p:nvGrpSpPr>
            <p:grpSpPr bwMode="auto">
              <a:xfrm>
                <a:off x="2746" y="868"/>
                <a:ext cx="217" cy="31"/>
                <a:chOff x="1744" y="3129"/>
                <a:chExt cx="348" cy="56"/>
              </a:xfrm>
            </p:grpSpPr>
            <p:sp>
              <p:nvSpPr>
                <p:cNvPr id="48165" name="Line 3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66" name="Oval 3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67" name="Group 39"/>
              <p:cNvGrpSpPr>
                <a:grpSpLocks/>
              </p:cNvGrpSpPr>
              <p:nvPr/>
            </p:nvGrpSpPr>
            <p:grpSpPr bwMode="auto">
              <a:xfrm>
                <a:off x="2954" y="868"/>
                <a:ext cx="217" cy="31"/>
                <a:chOff x="1744" y="3129"/>
                <a:chExt cx="348" cy="56"/>
              </a:xfrm>
            </p:grpSpPr>
            <p:sp>
              <p:nvSpPr>
                <p:cNvPr id="48168" name="Line 4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69" name="Oval 4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70" name="Group 42"/>
              <p:cNvGrpSpPr>
                <a:grpSpLocks/>
              </p:cNvGrpSpPr>
              <p:nvPr/>
            </p:nvGrpSpPr>
            <p:grpSpPr bwMode="auto">
              <a:xfrm>
                <a:off x="3173" y="868"/>
                <a:ext cx="217" cy="31"/>
                <a:chOff x="1744" y="3129"/>
                <a:chExt cx="348" cy="56"/>
              </a:xfrm>
            </p:grpSpPr>
            <p:sp>
              <p:nvSpPr>
                <p:cNvPr id="48171" name="Line 4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72" name="Oval 4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73" name="Group 45"/>
              <p:cNvGrpSpPr>
                <a:grpSpLocks/>
              </p:cNvGrpSpPr>
              <p:nvPr/>
            </p:nvGrpSpPr>
            <p:grpSpPr bwMode="auto">
              <a:xfrm>
                <a:off x="3398" y="868"/>
                <a:ext cx="217" cy="31"/>
                <a:chOff x="1744" y="3129"/>
                <a:chExt cx="348" cy="56"/>
              </a:xfrm>
            </p:grpSpPr>
            <p:sp>
              <p:nvSpPr>
                <p:cNvPr id="48174" name="Line 46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75" name="Oval 47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76" name="Group 48"/>
              <p:cNvGrpSpPr>
                <a:grpSpLocks/>
              </p:cNvGrpSpPr>
              <p:nvPr/>
            </p:nvGrpSpPr>
            <p:grpSpPr bwMode="auto">
              <a:xfrm>
                <a:off x="3600" y="868"/>
                <a:ext cx="217" cy="31"/>
                <a:chOff x="1744" y="3129"/>
                <a:chExt cx="348" cy="56"/>
              </a:xfrm>
            </p:grpSpPr>
            <p:sp>
              <p:nvSpPr>
                <p:cNvPr id="48177" name="Line 49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78" name="Oval 50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79" name="Group 51"/>
              <p:cNvGrpSpPr>
                <a:grpSpLocks/>
              </p:cNvGrpSpPr>
              <p:nvPr/>
            </p:nvGrpSpPr>
            <p:grpSpPr bwMode="auto">
              <a:xfrm>
                <a:off x="3819" y="868"/>
                <a:ext cx="217" cy="31"/>
                <a:chOff x="1744" y="3129"/>
                <a:chExt cx="348" cy="56"/>
              </a:xfrm>
            </p:grpSpPr>
            <p:sp>
              <p:nvSpPr>
                <p:cNvPr id="48180" name="Line 52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81" name="Oval 53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82" name="Group 54"/>
              <p:cNvGrpSpPr>
                <a:grpSpLocks/>
              </p:cNvGrpSpPr>
              <p:nvPr/>
            </p:nvGrpSpPr>
            <p:grpSpPr bwMode="auto">
              <a:xfrm>
                <a:off x="4043" y="868"/>
                <a:ext cx="219" cy="31"/>
                <a:chOff x="1744" y="3129"/>
                <a:chExt cx="348" cy="56"/>
              </a:xfrm>
            </p:grpSpPr>
            <p:sp>
              <p:nvSpPr>
                <p:cNvPr id="48183" name="Line 5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84" name="Oval 5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85" name="Group 57"/>
              <p:cNvGrpSpPr>
                <a:grpSpLocks/>
              </p:cNvGrpSpPr>
              <p:nvPr/>
            </p:nvGrpSpPr>
            <p:grpSpPr bwMode="auto">
              <a:xfrm>
                <a:off x="4264" y="868"/>
                <a:ext cx="217" cy="31"/>
                <a:chOff x="1744" y="3129"/>
                <a:chExt cx="348" cy="56"/>
              </a:xfrm>
            </p:grpSpPr>
            <p:sp>
              <p:nvSpPr>
                <p:cNvPr id="48186" name="Line 5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87" name="Oval 5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88" name="Group 60"/>
              <p:cNvGrpSpPr>
                <a:grpSpLocks/>
              </p:cNvGrpSpPr>
              <p:nvPr/>
            </p:nvGrpSpPr>
            <p:grpSpPr bwMode="auto">
              <a:xfrm>
                <a:off x="4485" y="868"/>
                <a:ext cx="217" cy="31"/>
                <a:chOff x="1744" y="3129"/>
                <a:chExt cx="348" cy="56"/>
              </a:xfrm>
            </p:grpSpPr>
            <p:sp>
              <p:nvSpPr>
                <p:cNvPr id="48189" name="Line 6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90" name="Oval 6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91" name="Group 63"/>
              <p:cNvGrpSpPr>
                <a:grpSpLocks/>
              </p:cNvGrpSpPr>
              <p:nvPr/>
            </p:nvGrpSpPr>
            <p:grpSpPr bwMode="auto">
              <a:xfrm>
                <a:off x="4709" y="868"/>
                <a:ext cx="217" cy="31"/>
                <a:chOff x="1744" y="3129"/>
                <a:chExt cx="348" cy="56"/>
              </a:xfrm>
            </p:grpSpPr>
            <p:sp>
              <p:nvSpPr>
                <p:cNvPr id="48192" name="Line 6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93" name="Oval 6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94" name="Group 66"/>
              <p:cNvGrpSpPr>
                <a:grpSpLocks/>
              </p:cNvGrpSpPr>
              <p:nvPr/>
            </p:nvGrpSpPr>
            <p:grpSpPr bwMode="auto">
              <a:xfrm>
                <a:off x="4910" y="868"/>
                <a:ext cx="217" cy="31"/>
                <a:chOff x="1744" y="3129"/>
                <a:chExt cx="348" cy="56"/>
              </a:xfrm>
            </p:grpSpPr>
            <p:sp>
              <p:nvSpPr>
                <p:cNvPr id="48195" name="Line 6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96" name="Oval 6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197" name="Group 69"/>
              <p:cNvGrpSpPr>
                <a:grpSpLocks/>
              </p:cNvGrpSpPr>
              <p:nvPr/>
            </p:nvGrpSpPr>
            <p:grpSpPr bwMode="auto">
              <a:xfrm>
                <a:off x="5130" y="868"/>
                <a:ext cx="217" cy="31"/>
                <a:chOff x="1744" y="3129"/>
                <a:chExt cx="348" cy="56"/>
              </a:xfrm>
            </p:grpSpPr>
            <p:sp>
              <p:nvSpPr>
                <p:cNvPr id="48198" name="Line 7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99" name="Oval 7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00" name="Group 72"/>
              <p:cNvGrpSpPr>
                <a:grpSpLocks/>
              </p:cNvGrpSpPr>
              <p:nvPr/>
            </p:nvGrpSpPr>
            <p:grpSpPr bwMode="auto">
              <a:xfrm>
                <a:off x="5355" y="868"/>
                <a:ext cx="217" cy="31"/>
                <a:chOff x="1744" y="3129"/>
                <a:chExt cx="348" cy="56"/>
              </a:xfrm>
            </p:grpSpPr>
            <p:sp>
              <p:nvSpPr>
                <p:cNvPr id="48201" name="Line 7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02" name="Oval 7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48203" name="Oval 75"/>
            <p:cNvSpPr>
              <a:spLocks noChangeArrowheads="1"/>
            </p:cNvSpPr>
            <p:nvPr/>
          </p:nvSpPr>
          <p:spPr bwMode="auto">
            <a:xfrm>
              <a:off x="3387725" y="871538"/>
              <a:ext cx="80963" cy="101600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rgbClr val="3399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48278" name="Group 150"/>
            <p:cNvGrpSpPr>
              <a:grpSpLocks/>
            </p:cNvGrpSpPr>
            <p:nvPr/>
          </p:nvGrpSpPr>
          <p:grpSpPr bwMode="auto">
            <a:xfrm>
              <a:off x="2987675" y="930275"/>
              <a:ext cx="3600450" cy="482600"/>
              <a:chOff x="1746" y="450"/>
              <a:chExt cx="2268" cy="304"/>
            </a:xfrm>
          </p:grpSpPr>
          <p:sp>
            <p:nvSpPr>
              <p:cNvPr id="48279" name="Text Box 151"/>
              <p:cNvSpPr txBox="1">
                <a:spLocks noChangeArrowheads="1"/>
              </p:cNvSpPr>
              <p:nvPr/>
            </p:nvSpPr>
            <p:spPr bwMode="auto">
              <a:xfrm>
                <a:off x="2561" y="460"/>
                <a:ext cx="27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pitchFamily="34" charset="0"/>
                  </a:rPr>
                  <a:t>0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8280" name="Text Box 152"/>
              <p:cNvSpPr txBox="1">
                <a:spLocks noChangeArrowheads="1"/>
              </p:cNvSpPr>
              <p:nvPr/>
            </p:nvSpPr>
            <p:spPr bwMode="auto">
              <a:xfrm>
                <a:off x="1746" y="466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pitchFamily="34" charset="0"/>
                  </a:rPr>
                  <a:t>– 3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8281" name="Text Box 153"/>
              <p:cNvSpPr txBox="1">
                <a:spLocks noChangeArrowheads="1"/>
              </p:cNvSpPr>
              <p:nvPr/>
            </p:nvSpPr>
            <p:spPr bwMode="auto">
              <a:xfrm>
                <a:off x="3515" y="450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Arial" pitchFamily="34" charset="0"/>
                  </a:rPr>
                  <a:t>+ 5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8284" name="Oval 156"/>
            <p:cNvSpPr>
              <a:spLocks noChangeArrowheads="1"/>
            </p:cNvSpPr>
            <p:nvPr/>
          </p:nvSpPr>
          <p:spPr bwMode="auto">
            <a:xfrm>
              <a:off x="6107113" y="854075"/>
              <a:ext cx="79375" cy="1031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3" name="Группа 252"/>
          <p:cNvGrpSpPr/>
          <p:nvPr/>
        </p:nvGrpSpPr>
        <p:grpSpPr>
          <a:xfrm>
            <a:off x="838200" y="5072074"/>
            <a:ext cx="8305800" cy="600075"/>
            <a:chOff x="684213" y="4916488"/>
            <a:chExt cx="8305800" cy="600075"/>
          </a:xfrm>
        </p:grpSpPr>
        <p:grpSp>
          <p:nvGrpSpPr>
            <p:cNvPr id="48204" name="Group 76"/>
            <p:cNvGrpSpPr>
              <a:grpSpLocks/>
            </p:cNvGrpSpPr>
            <p:nvPr/>
          </p:nvGrpSpPr>
          <p:grpSpPr bwMode="auto">
            <a:xfrm>
              <a:off x="684213" y="4948238"/>
              <a:ext cx="8305800" cy="50800"/>
              <a:chOff x="340" y="867"/>
              <a:chExt cx="5232" cy="32"/>
            </a:xfrm>
          </p:grpSpPr>
          <p:grpSp>
            <p:nvGrpSpPr>
              <p:cNvPr id="48205" name="Group 77"/>
              <p:cNvGrpSpPr>
                <a:grpSpLocks/>
              </p:cNvGrpSpPr>
              <p:nvPr/>
            </p:nvGrpSpPr>
            <p:grpSpPr bwMode="auto">
              <a:xfrm>
                <a:off x="340" y="867"/>
                <a:ext cx="217" cy="31"/>
                <a:chOff x="1744" y="3129"/>
                <a:chExt cx="348" cy="56"/>
              </a:xfrm>
            </p:grpSpPr>
            <p:sp>
              <p:nvSpPr>
                <p:cNvPr id="48206" name="Line 7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07" name="Oval 7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08" name="Group 80"/>
              <p:cNvGrpSpPr>
                <a:grpSpLocks/>
              </p:cNvGrpSpPr>
              <p:nvPr/>
            </p:nvGrpSpPr>
            <p:grpSpPr bwMode="auto">
              <a:xfrm>
                <a:off x="564" y="868"/>
                <a:ext cx="217" cy="31"/>
                <a:chOff x="1744" y="3129"/>
                <a:chExt cx="348" cy="56"/>
              </a:xfrm>
            </p:grpSpPr>
            <p:sp>
              <p:nvSpPr>
                <p:cNvPr id="48209" name="Line 8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10" name="Oval 8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11" name="Group 83"/>
              <p:cNvGrpSpPr>
                <a:grpSpLocks/>
              </p:cNvGrpSpPr>
              <p:nvPr/>
            </p:nvGrpSpPr>
            <p:grpSpPr bwMode="auto">
              <a:xfrm>
                <a:off x="789" y="868"/>
                <a:ext cx="217" cy="31"/>
                <a:chOff x="1744" y="3129"/>
                <a:chExt cx="348" cy="56"/>
              </a:xfrm>
            </p:grpSpPr>
            <p:sp>
              <p:nvSpPr>
                <p:cNvPr id="48212" name="Line 8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13" name="Oval 8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14" name="Group 86"/>
              <p:cNvGrpSpPr>
                <a:grpSpLocks/>
              </p:cNvGrpSpPr>
              <p:nvPr/>
            </p:nvGrpSpPr>
            <p:grpSpPr bwMode="auto">
              <a:xfrm>
                <a:off x="991" y="868"/>
                <a:ext cx="217" cy="31"/>
                <a:chOff x="1744" y="3129"/>
                <a:chExt cx="348" cy="56"/>
              </a:xfrm>
            </p:grpSpPr>
            <p:sp>
              <p:nvSpPr>
                <p:cNvPr id="48215" name="Line 8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16" name="Oval 8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17" name="Group 89"/>
              <p:cNvGrpSpPr>
                <a:grpSpLocks/>
              </p:cNvGrpSpPr>
              <p:nvPr/>
            </p:nvGrpSpPr>
            <p:grpSpPr bwMode="auto">
              <a:xfrm>
                <a:off x="1210" y="868"/>
                <a:ext cx="217" cy="31"/>
                <a:chOff x="1744" y="3129"/>
                <a:chExt cx="348" cy="56"/>
              </a:xfrm>
            </p:grpSpPr>
            <p:sp>
              <p:nvSpPr>
                <p:cNvPr id="48218" name="Line 9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19" name="Oval 9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20" name="Group 92"/>
              <p:cNvGrpSpPr>
                <a:grpSpLocks/>
              </p:cNvGrpSpPr>
              <p:nvPr/>
            </p:nvGrpSpPr>
            <p:grpSpPr bwMode="auto">
              <a:xfrm>
                <a:off x="1434" y="868"/>
                <a:ext cx="219" cy="31"/>
                <a:chOff x="1744" y="3129"/>
                <a:chExt cx="348" cy="56"/>
              </a:xfrm>
            </p:grpSpPr>
            <p:sp>
              <p:nvSpPr>
                <p:cNvPr id="48221" name="Line 9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22" name="Oval 9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23" name="Group 95"/>
              <p:cNvGrpSpPr>
                <a:grpSpLocks/>
              </p:cNvGrpSpPr>
              <p:nvPr/>
            </p:nvGrpSpPr>
            <p:grpSpPr bwMode="auto">
              <a:xfrm>
                <a:off x="1655" y="868"/>
                <a:ext cx="217" cy="31"/>
                <a:chOff x="1744" y="3129"/>
                <a:chExt cx="348" cy="56"/>
              </a:xfrm>
            </p:grpSpPr>
            <p:sp>
              <p:nvSpPr>
                <p:cNvPr id="48224" name="Line 96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25" name="Oval 97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26" name="Group 98"/>
              <p:cNvGrpSpPr>
                <a:grpSpLocks/>
              </p:cNvGrpSpPr>
              <p:nvPr/>
            </p:nvGrpSpPr>
            <p:grpSpPr bwMode="auto">
              <a:xfrm>
                <a:off x="1876" y="868"/>
                <a:ext cx="217" cy="31"/>
                <a:chOff x="1744" y="3129"/>
                <a:chExt cx="348" cy="56"/>
              </a:xfrm>
            </p:grpSpPr>
            <p:sp>
              <p:nvSpPr>
                <p:cNvPr id="48227" name="Line 99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28" name="Oval 100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29" name="Group 101"/>
              <p:cNvGrpSpPr>
                <a:grpSpLocks/>
              </p:cNvGrpSpPr>
              <p:nvPr/>
            </p:nvGrpSpPr>
            <p:grpSpPr bwMode="auto">
              <a:xfrm>
                <a:off x="2100" y="868"/>
                <a:ext cx="217" cy="31"/>
                <a:chOff x="1744" y="3129"/>
                <a:chExt cx="348" cy="56"/>
              </a:xfrm>
            </p:grpSpPr>
            <p:sp>
              <p:nvSpPr>
                <p:cNvPr id="48230" name="Line 102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31" name="Oval 103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32" name="Group 104"/>
              <p:cNvGrpSpPr>
                <a:grpSpLocks/>
              </p:cNvGrpSpPr>
              <p:nvPr/>
            </p:nvGrpSpPr>
            <p:grpSpPr bwMode="auto">
              <a:xfrm>
                <a:off x="2301" y="868"/>
                <a:ext cx="217" cy="31"/>
                <a:chOff x="1744" y="3129"/>
                <a:chExt cx="348" cy="56"/>
              </a:xfrm>
            </p:grpSpPr>
            <p:sp>
              <p:nvSpPr>
                <p:cNvPr id="48233" name="Line 10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34" name="Oval 10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35" name="Group 107"/>
              <p:cNvGrpSpPr>
                <a:grpSpLocks/>
              </p:cNvGrpSpPr>
              <p:nvPr/>
            </p:nvGrpSpPr>
            <p:grpSpPr bwMode="auto">
              <a:xfrm>
                <a:off x="2521" y="868"/>
                <a:ext cx="217" cy="31"/>
                <a:chOff x="1744" y="3129"/>
                <a:chExt cx="348" cy="56"/>
              </a:xfrm>
            </p:grpSpPr>
            <p:sp>
              <p:nvSpPr>
                <p:cNvPr id="48236" name="Line 10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37" name="Oval 10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38" name="Group 110"/>
              <p:cNvGrpSpPr>
                <a:grpSpLocks/>
              </p:cNvGrpSpPr>
              <p:nvPr/>
            </p:nvGrpSpPr>
            <p:grpSpPr bwMode="auto">
              <a:xfrm>
                <a:off x="2746" y="868"/>
                <a:ext cx="217" cy="31"/>
                <a:chOff x="1744" y="3129"/>
                <a:chExt cx="348" cy="56"/>
              </a:xfrm>
            </p:grpSpPr>
            <p:sp>
              <p:nvSpPr>
                <p:cNvPr id="48239" name="Line 11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40" name="Oval 11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41" name="Group 113"/>
              <p:cNvGrpSpPr>
                <a:grpSpLocks/>
              </p:cNvGrpSpPr>
              <p:nvPr/>
            </p:nvGrpSpPr>
            <p:grpSpPr bwMode="auto">
              <a:xfrm>
                <a:off x="2954" y="868"/>
                <a:ext cx="217" cy="31"/>
                <a:chOff x="1744" y="3129"/>
                <a:chExt cx="348" cy="56"/>
              </a:xfrm>
            </p:grpSpPr>
            <p:sp>
              <p:nvSpPr>
                <p:cNvPr id="48242" name="Line 11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43" name="Oval 11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44" name="Group 116"/>
              <p:cNvGrpSpPr>
                <a:grpSpLocks/>
              </p:cNvGrpSpPr>
              <p:nvPr/>
            </p:nvGrpSpPr>
            <p:grpSpPr bwMode="auto">
              <a:xfrm>
                <a:off x="3173" y="868"/>
                <a:ext cx="217" cy="31"/>
                <a:chOff x="1744" y="3129"/>
                <a:chExt cx="348" cy="56"/>
              </a:xfrm>
            </p:grpSpPr>
            <p:sp>
              <p:nvSpPr>
                <p:cNvPr id="48245" name="Line 11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46" name="Oval 11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47" name="Group 119"/>
              <p:cNvGrpSpPr>
                <a:grpSpLocks/>
              </p:cNvGrpSpPr>
              <p:nvPr/>
            </p:nvGrpSpPr>
            <p:grpSpPr bwMode="auto">
              <a:xfrm>
                <a:off x="3398" y="868"/>
                <a:ext cx="217" cy="31"/>
                <a:chOff x="1744" y="3129"/>
                <a:chExt cx="348" cy="56"/>
              </a:xfrm>
            </p:grpSpPr>
            <p:sp>
              <p:nvSpPr>
                <p:cNvPr id="48248" name="Line 12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49" name="Oval 12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50" name="Group 122"/>
              <p:cNvGrpSpPr>
                <a:grpSpLocks/>
              </p:cNvGrpSpPr>
              <p:nvPr/>
            </p:nvGrpSpPr>
            <p:grpSpPr bwMode="auto">
              <a:xfrm>
                <a:off x="3600" y="868"/>
                <a:ext cx="217" cy="31"/>
                <a:chOff x="1744" y="3129"/>
                <a:chExt cx="348" cy="56"/>
              </a:xfrm>
            </p:grpSpPr>
            <p:sp>
              <p:nvSpPr>
                <p:cNvPr id="48251" name="Line 12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52" name="Oval 12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53" name="Group 125"/>
              <p:cNvGrpSpPr>
                <a:grpSpLocks/>
              </p:cNvGrpSpPr>
              <p:nvPr/>
            </p:nvGrpSpPr>
            <p:grpSpPr bwMode="auto">
              <a:xfrm>
                <a:off x="3819" y="868"/>
                <a:ext cx="217" cy="31"/>
                <a:chOff x="1744" y="3129"/>
                <a:chExt cx="348" cy="56"/>
              </a:xfrm>
            </p:grpSpPr>
            <p:sp>
              <p:nvSpPr>
                <p:cNvPr id="48254" name="Line 126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55" name="Oval 127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56" name="Group 128"/>
              <p:cNvGrpSpPr>
                <a:grpSpLocks/>
              </p:cNvGrpSpPr>
              <p:nvPr/>
            </p:nvGrpSpPr>
            <p:grpSpPr bwMode="auto">
              <a:xfrm>
                <a:off x="4043" y="868"/>
                <a:ext cx="219" cy="31"/>
                <a:chOff x="1744" y="3129"/>
                <a:chExt cx="348" cy="56"/>
              </a:xfrm>
            </p:grpSpPr>
            <p:sp>
              <p:nvSpPr>
                <p:cNvPr id="48257" name="Line 129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58" name="Oval 130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59" name="Group 131"/>
              <p:cNvGrpSpPr>
                <a:grpSpLocks/>
              </p:cNvGrpSpPr>
              <p:nvPr/>
            </p:nvGrpSpPr>
            <p:grpSpPr bwMode="auto">
              <a:xfrm>
                <a:off x="4264" y="868"/>
                <a:ext cx="217" cy="31"/>
                <a:chOff x="1744" y="3129"/>
                <a:chExt cx="348" cy="56"/>
              </a:xfrm>
            </p:grpSpPr>
            <p:sp>
              <p:nvSpPr>
                <p:cNvPr id="48260" name="Line 132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61" name="Oval 133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62" name="Group 134"/>
              <p:cNvGrpSpPr>
                <a:grpSpLocks/>
              </p:cNvGrpSpPr>
              <p:nvPr/>
            </p:nvGrpSpPr>
            <p:grpSpPr bwMode="auto">
              <a:xfrm>
                <a:off x="4485" y="868"/>
                <a:ext cx="217" cy="31"/>
                <a:chOff x="1744" y="3129"/>
                <a:chExt cx="348" cy="56"/>
              </a:xfrm>
            </p:grpSpPr>
            <p:sp>
              <p:nvSpPr>
                <p:cNvPr id="48263" name="Line 13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64" name="Oval 13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65" name="Group 137"/>
              <p:cNvGrpSpPr>
                <a:grpSpLocks/>
              </p:cNvGrpSpPr>
              <p:nvPr/>
            </p:nvGrpSpPr>
            <p:grpSpPr bwMode="auto">
              <a:xfrm>
                <a:off x="4709" y="868"/>
                <a:ext cx="217" cy="31"/>
                <a:chOff x="1744" y="3129"/>
                <a:chExt cx="348" cy="56"/>
              </a:xfrm>
            </p:grpSpPr>
            <p:sp>
              <p:nvSpPr>
                <p:cNvPr id="48266" name="Line 13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67" name="Oval 13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68" name="Group 140"/>
              <p:cNvGrpSpPr>
                <a:grpSpLocks/>
              </p:cNvGrpSpPr>
              <p:nvPr/>
            </p:nvGrpSpPr>
            <p:grpSpPr bwMode="auto">
              <a:xfrm>
                <a:off x="4910" y="868"/>
                <a:ext cx="217" cy="31"/>
                <a:chOff x="1744" y="3129"/>
                <a:chExt cx="348" cy="56"/>
              </a:xfrm>
            </p:grpSpPr>
            <p:sp>
              <p:nvSpPr>
                <p:cNvPr id="48269" name="Line 14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70" name="Oval 14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71" name="Group 143"/>
              <p:cNvGrpSpPr>
                <a:grpSpLocks/>
              </p:cNvGrpSpPr>
              <p:nvPr/>
            </p:nvGrpSpPr>
            <p:grpSpPr bwMode="auto">
              <a:xfrm>
                <a:off x="5130" y="868"/>
                <a:ext cx="217" cy="31"/>
                <a:chOff x="1744" y="3129"/>
                <a:chExt cx="348" cy="56"/>
              </a:xfrm>
            </p:grpSpPr>
            <p:sp>
              <p:nvSpPr>
                <p:cNvPr id="48272" name="Line 14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73" name="Oval 14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74" name="Group 146"/>
              <p:cNvGrpSpPr>
                <a:grpSpLocks/>
              </p:cNvGrpSpPr>
              <p:nvPr/>
            </p:nvGrpSpPr>
            <p:grpSpPr bwMode="auto">
              <a:xfrm>
                <a:off x="5355" y="868"/>
                <a:ext cx="217" cy="31"/>
                <a:chOff x="1744" y="3129"/>
                <a:chExt cx="348" cy="56"/>
              </a:xfrm>
            </p:grpSpPr>
            <p:sp>
              <p:nvSpPr>
                <p:cNvPr id="48275" name="Line 14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76" name="Oval 14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48277" name="Text Box 149"/>
            <p:cNvSpPr txBox="1">
              <a:spLocks noChangeArrowheads="1"/>
            </p:cNvSpPr>
            <p:nvPr/>
          </p:nvSpPr>
          <p:spPr bwMode="auto">
            <a:xfrm>
              <a:off x="4354513" y="4948238"/>
              <a:ext cx="4333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285" name="Oval 157"/>
            <p:cNvSpPr>
              <a:spLocks noChangeArrowheads="1"/>
            </p:cNvSpPr>
            <p:nvPr/>
          </p:nvSpPr>
          <p:spPr bwMode="auto">
            <a:xfrm>
              <a:off x="3275013" y="4916488"/>
              <a:ext cx="71437" cy="101600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rgbClr val="3399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286" name="Oval 158"/>
            <p:cNvSpPr>
              <a:spLocks noChangeArrowheads="1"/>
            </p:cNvSpPr>
            <p:nvPr/>
          </p:nvSpPr>
          <p:spPr bwMode="auto">
            <a:xfrm>
              <a:off x="7956550" y="4916488"/>
              <a:ext cx="80963" cy="103187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287" name="Text Box 159"/>
            <p:cNvSpPr txBox="1">
              <a:spLocks noChangeArrowheads="1"/>
            </p:cNvSpPr>
            <p:nvPr/>
          </p:nvSpPr>
          <p:spPr bwMode="auto">
            <a:xfrm>
              <a:off x="2916238" y="4987925"/>
              <a:ext cx="1079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– 3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,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288" name="Text Box 160"/>
            <p:cNvSpPr txBox="1">
              <a:spLocks noChangeArrowheads="1"/>
            </p:cNvSpPr>
            <p:nvPr/>
          </p:nvSpPr>
          <p:spPr bwMode="auto">
            <a:xfrm>
              <a:off x="7596188" y="5059363"/>
              <a:ext cx="792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+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10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52" name="Группа 251"/>
          <p:cNvGrpSpPr/>
          <p:nvPr/>
        </p:nvGrpSpPr>
        <p:grpSpPr>
          <a:xfrm>
            <a:off x="642910" y="3429000"/>
            <a:ext cx="8305800" cy="658813"/>
            <a:chOff x="658813" y="2949575"/>
            <a:chExt cx="8305800" cy="658813"/>
          </a:xfrm>
        </p:grpSpPr>
        <p:grpSp>
          <p:nvGrpSpPr>
            <p:cNvPr id="48291" name="Group 163"/>
            <p:cNvGrpSpPr>
              <a:grpSpLocks/>
            </p:cNvGrpSpPr>
            <p:nvPr/>
          </p:nvGrpSpPr>
          <p:grpSpPr bwMode="auto">
            <a:xfrm>
              <a:off x="658813" y="2970213"/>
              <a:ext cx="8305800" cy="50800"/>
              <a:chOff x="340" y="867"/>
              <a:chExt cx="5232" cy="32"/>
            </a:xfrm>
          </p:grpSpPr>
          <p:grpSp>
            <p:nvGrpSpPr>
              <p:cNvPr id="48292" name="Group 164"/>
              <p:cNvGrpSpPr>
                <a:grpSpLocks/>
              </p:cNvGrpSpPr>
              <p:nvPr/>
            </p:nvGrpSpPr>
            <p:grpSpPr bwMode="auto">
              <a:xfrm>
                <a:off x="340" y="867"/>
                <a:ext cx="217" cy="31"/>
                <a:chOff x="1744" y="3129"/>
                <a:chExt cx="348" cy="56"/>
              </a:xfrm>
            </p:grpSpPr>
            <p:sp>
              <p:nvSpPr>
                <p:cNvPr id="48293" name="Line 16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94" name="Oval 16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95" name="Group 167"/>
              <p:cNvGrpSpPr>
                <a:grpSpLocks/>
              </p:cNvGrpSpPr>
              <p:nvPr/>
            </p:nvGrpSpPr>
            <p:grpSpPr bwMode="auto">
              <a:xfrm>
                <a:off x="564" y="868"/>
                <a:ext cx="217" cy="31"/>
                <a:chOff x="1744" y="3129"/>
                <a:chExt cx="348" cy="56"/>
              </a:xfrm>
            </p:grpSpPr>
            <p:sp>
              <p:nvSpPr>
                <p:cNvPr id="48296" name="Line 16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97" name="Oval 16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298" name="Group 170"/>
              <p:cNvGrpSpPr>
                <a:grpSpLocks/>
              </p:cNvGrpSpPr>
              <p:nvPr/>
            </p:nvGrpSpPr>
            <p:grpSpPr bwMode="auto">
              <a:xfrm>
                <a:off x="789" y="868"/>
                <a:ext cx="217" cy="31"/>
                <a:chOff x="1744" y="3129"/>
                <a:chExt cx="348" cy="56"/>
              </a:xfrm>
            </p:grpSpPr>
            <p:sp>
              <p:nvSpPr>
                <p:cNvPr id="48299" name="Line 17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00" name="Oval 17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01" name="Group 173"/>
              <p:cNvGrpSpPr>
                <a:grpSpLocks/>
              </p:cNvGrpSpPr>
              <p:nvPr/>
            </p:nvGrpSpPr>
            <p:grpSpPr bwMode="auto">
              <a:xfrm>
                <a:off x="991" y="868"/>
                <a:ext cx="217" cy="31"/>
                <a:chOff x="1744" y="3129"/>
                <a:chExt cx="348" cy="56"/>
              </a:xfrm>
            </p:grpSpPr>
            <p:sp>
              <p:nvSpPr>
                <p:cNvPr id="48302" name="Line 17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03" name="Oval 17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04" name="Group 176"/>
              <p:cNvGrpSpPr>
                <a:grpSpLocks/>
              </p:cNvGrpSpPr>
              <p:nvPr/>
            </p:nvGrpSpPr>
            <p:grpSpPr bwMode="auto">
              <a:xfrm>
                <a:off x="1210" y="868"/>
                <a:ext cx="217" cy="31"/>
                <a:chOff x="1744" y="3129"/>
                <a:chExt cx="348" cy="56"/>
              </a:xfrm>
            </p:grpSpPr>
            <p:sp>
              <p:nvSpPr>
                <p:cNvPr id="48305" name="Line 17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06" name="Oval 17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07" name="Group 179"/>
              <p:cNvGrpSpPr>
                <a:grpSpLocks/>
              </p:cNvGrpSpPr>
              <p:nvPr/>
            </p:nvGrpSpPr>
            <p:grpSpPr bwMode="auto">
              <a:xfrm>
                <a:off x="1434" y="868"/>
                <a:ext cx="219" cy="31"/>
                <a:chOff x="1744" y="3129"/>
                <a:chExt cx="348" cy="56"/>
              </a:xfrm>
            </p:grpSpPr>
            <p:sp>
              <p:nvSpPr>
                <p:cNvPr id="48308" name="Line 18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09" name="Oval 18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10" name="Group 182"/>
              <p:cNvGrpSpPr>
                <a:grpSpLocks/>
              </p:cNvGrpSpPr>
              <p:nvPr/>
            </p:nvGrpSpPr>
            <p:grpSpPr bwMode="auto">
              <a:xfrm>
                <a:off x="1655" y="868"/>
                <a:ext cx="217" cy="31"/>
                <a:chOff x="1744" y="3129"/>
                <a:chExt cx="348" cy="56"/>
              </a:xfrm>
            </p:grpSpPr>
            <p:sp>
              <p:nvSpPr>
                <p:cNvPr id="48311" name="Line 18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12" name="Oval 18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13" name="Group 185"/>
              <p:cNvGrpSpPr>
                <a:grpSpLocks/>
              </p:cNvGrpSpPr>
              <p:nvPr/>
            </p:nvGrpSpPr>
            <p:grpSpPr bwMode="auto">
              <a:xfrm>
                <a:off x="1876" y="868"/>
                <a:ext cx="217" cy="31"/>
                <a:chOff x="1744" y="3129"/>
                <a:chExt cx="348" cy="56"/>
              </a:xfrm>
            </p:grpSpPr>
            <p:sp>
              <p:nvSpPr>
                <p:cNvPr id="48314" name="Line 186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15" name="Oval 187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16" name="Group 188"/>
              <p:cNvGrpSpPr>
                <a:grpSpLocks/>
              </p:cNvGrpSpPr>
              <p:nvPr/>
            </p:nvGrpSpPr>
            <p:grpSpPr bwMode="auto">
              <a:xfrm>
                <a:off x="2100" y="868"/>
                <a:ext cx="217" cy="31"/>
                <a:chOff x="1744" y="3129"/>
                <a:chExt cx="348" cy="56"/>
              </a:xfrm>
            </p:grpSpPr>
            <p:sp>
              <p:nvSpPr>
                <p:cNvPr id="48317" name="Line 189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18" name="Oval 190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19" name="Group 191"/>
              <p:cNvGrpSpPr>
                <a:grpSpLocks/>
              </p:cNvGrpSpPr>
              <p:nvPr/>
            </p:nvGrpSpPr>
            <p:grpSpPr bwMode="auto">
              <a:xfrm>
                <a:off x="2301" y="868"/>
                <a:ext cx="217" cy="31"/>
                <a:chOff x="1744" y="3129"/>
                <a:chExt cx="348" cy="56"/>
              </a:xfrm>
            </p:grpSpPr>
            <p:sp>
              <p:nvSpPr>
                <p:cNvPr id="48320" name="Line 192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21" name="Oval 193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22" name="Group 194"/>
              <p:cNvGrpSpPr>
                <a:grpSpLocks/>
              </p:cNvGrpSpPr>
              <p:nvPr/>
            </p:nvGrpSpPr>
            <p:grpSpPr bwMode="auto">
              <a:xfrm>
                <a:off x="2521" y="868"/>
                <a:ext cx="217" cy="31"/>
                <a:chOff x="1744" y="3129"/>
                <a:chExt cx="348" cy="56"/>
              </a:xfrm>
            </p:grpSpPr>
            <p:sp>
              <p:nvSpPr>
                <p:cNvPr id="48323" name="Line 19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24" name="Oval 19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25" name="Group 197"/>
              <p:cNvGrpSpPr>
                <a:grpSpLocks/>
              </p:cNvGrpSpPr>
              <p:nvPr/>
            </p:nvGrpSpPr>
            <p:grpSpPr bwMode="auto">
              <a:xfrm>
                <a:off x="2746" y="868"/>
                <a:ext cx="217" cy="31"/>
                <a:chOff x="1744" y="3129"/>
                <a:chExt cx="348" cy="56"/>
              </a:xfrm>
            </p:grpSpPr>
            <p:sp>
              <p:nvSpPr>
                <p:cNvPr id="48326" name="Line 19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27" name="Oval 19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28" name="Group 200"/>
              <p:cNvGrpSpPr>
                <a:grpSpLocks/>
              </p:cNvGrpSpPr>
              <p:nvPr/>
            </p:nvGrpSpPr>
            <p:grpSpPr bwMode="auto">
              <a:xfrm>
                <a:off x="2954" y="868"/>
                <a:ext cx="217" cy="31"/>
                <a:chOff x="1744" y="3129"/>
                <a:chExt cx="348" cy="56"/>
              </a:xfrm>
            </p:grpSpPr>
            <p:sp>
              <p:nvSpPr>
                <p:cNvPr id="48329" name="Line 20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30" name="Oval 20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31" name="Group 203"/>
              <p:cNvGrpSpPr>
                <a:grpSpLocks/>
              </p:cNvGrpSpPr>
              <p:nvPr/>
            </p:nvGrpSpPr>
            <p:grpSpPr bwMode="auto">
              <a:xfrm>
                <a:off x="3173" y="868"/>
                <a:ext cx="217" cy="31"/>
                <a:chOff x="1744" y="3129"/>
                <a:chExt cx="348" cy="56"/>
              </a:xfrm>
            </p:grpSpPr>
            <p:sp>
              <p:nvSpPr>
                <p:cNvPr id="48332" name="Line 20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33" name="Oval 20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34" name="Group 206"/>
              <p:cNvGrpSpPr>
                <a:grpSpLocks/>
              </p:cNvGrpSpPr>
              <p:nvPr/>
            </p:nvGrpSpPr>
            <p:grpSpPr bwMode="auto">
              <a:xfrm>
                <a:off x="3398" y="868"/>
                <a:ext cx="217" cy="31"/>
                <a:chOff x="1744" y="3129"/>
                <a:chExt cx="348" cy="56"/>
              </a:xfrm>
            </p:grpSpPr>
            <p:sp>
              <p:nvSpPr>
                <p:cNvPr id="48335" name="Line 207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36" name="Oval 208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37" name="Group 209"/>
              <p:cNvGrpSpPr>
                <a:grpSpLocks/>
              </p:cNvGrpSpPr>
              <p:nvPr/>
            </p:nvGrpSpPr>
            <p:grpSpPr bwMode="auto">
              <a:xfrm>
                <a:off x="3600" y="868"/>
                <a:ext cx="217" cy="31"/>
                <a:chOff x="1744" y="3129"/>
                <a:chExt cx="348" cy="56"/>
              </a:xfrm>
            </p:grpSpPr>
            <p:sp>
              <p:nvSpPr>
                <p:cNvPr id="48338" name="Line 210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39" name="Oval 211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40" name="Group 212"/>
              <p:cNvGrpSpPr>
                <a:grpSpLocks/>
              </p:cNvGrpSpPr>
              <p:nvPr/>
            </p:nvGrpSpPr>
            <p:grpSpPr bwMode="auto">
              <a:xfrm>
                <a:off x="3819" y="868"/>
                <a:ext cx="217" cy="31"/>
                <a:chOff x="1744" y="3129"/>
                <a:chExt cx="348" cy="56"/>
              </a:xfrm>
            </p:grpSpPr>
            <p:sp>
              <p:nvSpPr>
                <p:cNvPr id="48341" name="Line 213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42" name="Oval 214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43" name="Group 215"/>
              <p:cNvGrpSpPr>
                <a:grpSpLocks/>
              </p:cNvGrpSpPr>
              <p:nvPr/>
            </p:nvGrpSpPr>
            <p:grpSpPr bwMode="auto">
              <a:xfrm>
                <a:off x="4043" y="868"/>
                <a:ext cx="219" cy="31"/>
                <a:chOff x="1744" y="3129"/>
                <a:chExt cx="348" cy="56"/>
              </a:xfrm>
            </p:grpSpPr>
            <p:sp>
              <p:nvSpPr>
                <p:cNvPr id="48344" name="Line 216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45" name="Oval 217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46" name="Group 218"/>
              <p:cNvGrpSpPr>
                <a:grpSpLocks/>
              </p:cNvGrpSpPr>
              <p:nvPr/>
            </p:nvGrpSpPr>
            <p:grpSpPr bwMode="auto">
              <a:xfrm>
                <a:off x="4264" y="868"/>
                <a:ext cx="217" cy="31"/>
                <a:chOff x="1744" y="3129"/>
                <a:chExt cx="348" cy="56"/>
              </a:xfrm>
            </p:grpSpPr>
            <p:sp>
              <p:nvSpPr>
                <p:cNvPr id="48347" name="Line 219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48" name="Oval 220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49" name="Group 221"/>
              <p:cNvGrpSpPr>
                <a:grpSpLocks/>
              </p:cNvGrpSpPr>
              <p:nvPr/>
            </p:nvGrpSpPr>
            <p:grpSpPr bwMode="auto">
              <a:xfrm>
                <a:off x="4485" y="868"/>
                <a:ext cx="217" cy="31"/>
                <a:chOff x="1744" y="3129"/>
                <a:chExt cx="348" cy="56"/>
              </a:xfrm>
            </p:grpSpPr>
            <p:sp>
              <p:nvSpPr>
                <p:cNvPr id="48350" name="Line 222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51" name="Oval 223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52" name="Group 224"/>
              <p:cNvGrpSpPr>
                <a:grpSpLocks/>
              </p:cNvGrpSpPr>
              <p:nvPr/>
            </p:nvGrpSpPr>
            <p:grpSpPr bwMode="auto">
              <a:xfrm>
                <a:off x="4709" y="868"/>
                <a:ext cx="217" cy="31"/>
                <a:chOff x="1744" y="3129"/>
                <a:chExt cx="348" cy="56"/>
              </a:xfrm>
            </p:grpSpPr>
            <p:sp>
              <p:nvSpPr>
                <p:cNvPr id="48353" name="Line 225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54" name="Oval 226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55" name="Group 227"/>
              <p:cNvGrpSpPr>
                <a:grpSpLocks/>
              </p:cNvGrpSpPr>
              <p:nvPr/>
            </p:nvGrpSpPr>
            <p:grpSpPr bwMode="auto">
              <a:xfrm>
                <a:off x="4910" y="868"/>
                <a:ext cx="217" cy="31"/>
                <a:chOff x="1744" y="3129"/>
                <a:chExt cx="348" cy="56"/>
              </a:xfrm>
            </p:grpSpPr>
            <p:sp>
              <p:nvSpPr>
                <p:cNvPr id="48356" name="Line 228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57" name="Oval 229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58" name="Group 230"/>
              <p:cNvGrpSpPr>
                <a:grpSpLocks/>
              </p:cNvGrpSpPr>
              <p:nvPr/>
            </p:nvGrpSpPr>
            <p:grpSpPr bwMode="auto">
              <a:xfrm>
                <a:off x="5130" y="868"/>
                <a:ext cx="217" cy="31"/>
                <a:chOff x="1744" y="3129"/>
                <a:chExt cx="348" cy="56"/>
              </a:xfrm>
            </p:grpSpPr>
            <p:sp>
              <p:nvSpPr>
                <p:cNvPr id="48359" name="Line 231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60" name="Oval 232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8361" name="Group 233"/>
              <p:cNvGrpSpPr>
                <a:grpSpLocks/>
              </p:cNvGrpSpPr>
              <p:nvPr/>
            </p:nvGrpSpPr>
            <p:grpSpPr bwMode="auto">
              <a:xfrm>
                <a:off x="5355" y="868"/>
                <a:ext cx="217" cy="31"/>
                <a:chOff x="1744" y="3129"/>
                <a:chExt cx="348" cy="56"/>
              </a:xfrm>
            </p:grpSpPr>
            <p:sp>
              <p:nvSpPr>
                <p:cNvPr id="48362" name="Line 234"/>
                <p:cNvSpPr>
                  <a:spLocks noChangeShapeType="1"/>
                </p:cNvSpPr>
                <p:nvPr/>
              </p:nvSpPr>
              <p:spPr bwMode="auto">
                <a:xfrm>
                  <a:off x="1820" y="3165"/>
                  <a:ext cx="272" cy="0"/>
                </a:xfrm>
                <a:prstGeom prst="line">
                  <a:avLst/>
                </a:prstGeom>
                <a:noFill/>
                <a:ln w="38100">
                  <a:solidFill>
                    <a:srgbClr val="003300"/>
                  </a:solidFill>
                  <a:round/>
                  <a:headEnd/>
                  <a:tailEnd type="arrow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63" name="Oval 235"/>
                <p:cNvSpPr>
                  <a:spLocks noChangeArrowheads="1"/>
                </p:cNvSpPr>
                <p:nvPr/>
              </p:nvSpPr>
              <p:spPr bwMode="auto">
                <a:xfrm>
                  <a:off x="1744" y="3129"/>
                  <a:ext cx="56" cy="56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48364" name="Text Box 236"/>
            <p:cNvSpPr txBox="1">
              <a:spLocks noChangeArrowheads="1"/>
            </p:cNvSpPr>
            <p:nvPr/>
          </p:nvSpPr>
          <p:spPr bwMode="auto">
            <a:xfrm>
              <a:off x="4330700" y="3151188"/>
              <a:ext cx="4333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365" name="Oval 237"/>
            <p:cNvSpPr>
              <a:spLocks noChangeArrowheads="1"/>
            </p:cNvSpPr>
            <p:nvPr/>
          </p:nvSpPr>
          <p:spPr bwMode="auto">
            <a:xfrm>
              <a:off x="3087688" y="2949575"/>
              <a:ext cx="77787" cy="103188"/>
            </a:xfrm>
            <a:prstGeom prst="ellipse">
              <a:avLst/>
            </a:prstGeom>
            <a:solidFill>
              <a:srgbClr val="3399FF"/>
            </a:solidFill>
            <a:ln w="38100">
              <a:solidFill>
                <a:srgbClr val="3399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366" name="Text Box 238"/>
            <p:cNvSpPr txBox="1">
              <a:spLocks noChangeArrowheads="1"/>
            </p:cNvSpPr>
            <p:nvPr/>
          </p:nvSpPr>
          <p:spPr bwMode="auto">
            <a:xfrm>
              <a:off x="2771775" y="3151188"/>
              <a:ext cx="792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– 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367" name="Text Box 239"/>
            <p:cNvSpPr txBox="1">
              <a:spLocks noChangeArrowheads="1"/>
            </p:cNvSpPr>
            <p:nvPr/>
          </p:nvSpPr>
          <p:spPr bwMode="auto">
            <a:xfrm>
              <a:off x="6227763" y="3151188"/>
              <a:ext cx="7921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+ 6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370" name="Oval 242"/>
            <p:cNvSpPr>
              <a:spLocks noChangeArrowheads="1"/>
            </p:cNvSpPr>
            <p:nvPr/>
          </p:nvSpPr>
          <p:spPr bwMode="auto">
            <a:xfrm>
              <a:off x="6538913" y="2957513"/>
              <a:ext cx="77787" cy="1016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8371" name="Text Box 243"/>
          <p:cNvSpPr txBox="1">
            <a:spLocks noChangeArrowheads="1"/>
          </p:cNvSpPr>
          <p:nvPr/>
        </p:nvSpPr>
        <p:spPr bwMode="auto">
          <a:xfrm>
            <a:off x="2443135" y="2417751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–3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 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2" name="Text Box 244"/>
          <p:cNvSpPr txBox="1">
            <a:spLocks noChangeArrowheads="1"/>
          </p:cNvSpPr>
          <p:nvPr/>
        </p:nvSpPr>
        <p:spPr bwMode="auto">
          <a:xfrm>
            <a:off x="5532416" y="243202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+5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 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3" name="Text Box 245"/>
          <p:cNvSpPr txBox="1">
            <a:spLocks noChangeArrowheads="1"/>
          </p:cNvSpPr>
          <p:nvPr/>
        </p:nvSpPr>
        <p:spPr bwMode="auto">
          <a:xfrm>
            <a:off x="2395510" y="412432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–4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 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5924522" y="4052888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+6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 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2565400" y="5745174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–3,5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 3,5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6958012" y="5745174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+10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 10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4211638" y="6165850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0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|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 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378" name="Text Box 250"/>
          <p:cNvSpPr txBox="1">
            <a:spLocks noChangeArrowheads="1"/>
          </p:cNvSpPr>
          <p:nvPr/>
        </p:nvSpPr>
        <p:spPr bwMode="auto">
          <a:xfrm>
            <a:off x="5219700" y="616585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rPr>
              <a:t>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8282" name="Line 154"/>
          <p:cNvSpPr>
            <a:spLocks noChangeShapeType="1"/>
          </p:cNvSpPr>
          <p:nvPr/>
        </p:nvSpPr>
        <p:spPr bwMode="auto">
          <a:xfrm flipV="1">
            <a:off x="3487722" y="1760413"/>
            <a:ext cx="1020763" cy="1270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283" name="Line 155"/>
          <p:cNvSpPr>
            <a:spLocks noChangeShapeType="1"/>
          </p:cNvSpPr>
          <p:nvPr/>
        </p:nvSpPr>
        <p:spPr bwMode="auto">
          <a:xfrm>
            <a:off x="4532284" y="1760413"/>
            <a:ext cx="1681163" cy="4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368" name="Line 240"/>
          <p:cNvSpPr>
            <a:spLocks noChangeShapeType="1"/>
          </p:cNvSpPr>
          <p:nvPr/>
        </p:nvSpPr>
        <p:spPr bwMode="auto">
          <a:xfrm flipV="1">
            <a:off x="3152097" y="3479797"/>
            <a:ext cx="1341438" cy="3175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369" name="Line 241"/>
          <p:cNvSpPr>
            <a:spLocks noChangeShapeType="1"/>
          </p:cNvSpPr>
          <p:nvPr/>
        </p:nvSpPr>
        <p:spPr bwMode="auto">
          <a:xfrm>
            <a:off x="4484659" y="3479797"/>
            <a:ext cx="20415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289" name="Line 161"/>
          <p:cNvSpPr>
            <a:spLocks noChangeShapeType="1"/>
          </p:cNvSpPr>
          <p:nvPr/>
        </p:nvSpPr>
        <p:spPr bwMode="auto">
          <a:xfrm flipV="1">
            <a:off x="3501987" y="5123586"/>
            <a:ext cx="1190625" cy="9525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290" name="Line 162"/>
          <p:cNvSpPr>
            <a:spLocks noChangeShapeType="1"/>
          </p:cNvSpPr>
          <p:nvPr/>
        </p:nvSpPr>
        <p:spPr bwMode="auto">
          <a:xfrm flipV="1">
            <a:off x="4654549" y="5123586"/>
            <a:ext cx="34496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Еще раз о модулях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71" grpId="0"/>
      <p:bldP spid="48372" grpId="0"/>
      <p:bldP spid="48373" grpId="0"/>
      <p:bldP spid="48374" grpId="0"/>
      <p:bldP spid="48375" grpId="0"/>
      <p:bldP spid="48376" grpId="0"/>
      <p:bldP spid="48377" grpId="0"/>
      <p:bldP spid="48378" grpId="0"/>
      <p:bldP spid="48282" grpId="0" animBg="1"/>
      <p:bldP spid="48283" grpId="0" animBg="1"/>
      <p:bldP spid="48368" grpId="0" animBg="1"/>
      <p:bldP spid="48369" grpId="0" animBg="1"/>
      <p:bldP spid="48289" grpId="0" animBg="1"/>
      <p:bldP spid="482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Тренируемся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214423"/>
            <a:ext cx="704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Найдите модуль каждого из чисел: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000232" y="2160000"/>
            <a:ext cx="23764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│12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│=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│7,08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│=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│- 6,32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│=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│=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 -72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│=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429124" y="2160000"/>
            <a:ext cx="25193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7,08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6,32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ts val="1700"/>
              <a:buFont typeface="Wingdings" pitchFamily="2" charset="2"/>
              <a:buChar char="n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Проверь себя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8000" y="1000108"/>
            <a:ext cx="4357718" cy="15716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44000" y="1000108"/>
            <a:ext cx="4357718" cy="15716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8000" y="2714620"/>
            <a:ext cx="4357718" cy="15716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44000" y="2714620"/>
            <a:ext cx="4357718" cy="15716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8000" y="4500570"/>
            <a:ext cx="4357718" cy="157163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929190" y="1214422"/>
            <a:ext cx="40302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2. Выберите верные равенства: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|-2|=2;  2) |10|=-10  3) |54|=54</a:t>
            </a:r>
          </a:p>
          <a:p>
            <a:pPr marL="457200" indent="-457200">
              <a:buAutoNum type="arabicParenR"/>
            </a:pPr>
            <a:endParaRPr lang="ru-RU" sz="2000" dirty="0" smtClean="0"/>
          </a:p>
          <a:p>
            <a:r>
              <a:rPr lang="ru-RU" sz="2000" dirty="0" smtClean="0"/>
              <a:t>А.1.      В.1и 3.  С. 2и3          Д.Все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5786" y="1285860"/>
            <a:ext cx="3225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1.Найдите модуль числа 8,6</a:t>
            </a:r>
          </a:p>
          <a:p>
            <a:endParaRPr lang="ru-RU" sz="2000" dirty="0" smtClean="0"/>
          </a:p>
          <a:p>
            <a:r>
              <a:rPr lang="ru-RU" sz="2000" dirty="0" smtClean="0"/>
              <a:t>А.8,6     В.-8,6    С.  8,6 и -8,6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2857496"/>
            <a:ext cx="41931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3.При каких </a:t>
            </a:r>
            <a:r>
              <a:rPr lang="ru-RU" sz="2000" dirty="0" err="1" smtClean="0"/>
              <a:t>х</a:t>
            </a:r>
            <a:r>
              <a:rPr lang="ru-RU" sz="2000" dirty="0" smtClean="0"/>
              <a:t> верно равенство |х|=4</a:t>
            </a:r>
          </a:p>
          <a:p>
            <a:endParaRPr lang="ru-RU" sz="2000" dirty="0" smtClean="0"/>
          </a:p>
          <a:p>
            <a:r>
              <a:rPr lang="ru-RU" sz="2000" dirty="0" smtClean="0"/>
              <a:t>       А. 4               В.-4               С.-4 и 4</a:t>
            </a:r>
          </a:p>
          <a:p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2786058"/>
            <a:ext cx="425148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4.Найдите расстояние от точки М(-7) </a:t>
            </a:r>
          </a:p>
          <a:p>
            <a:r>
              <a:rPr lang="ru-RU" sz="2000" dirty="0" smtClean="0"/>
              <a:t>до начала отсчета.</a:t>
            </a:r>
          </a:p>
          <a:p>
            <a:endParaRPr lang="ru-RU" sz="2000" dirty="0" smtClean="0"/>
          </a:p>
          <a:p>
            <a:r>
              <a:rPr lang="ru-RU" sz="2000" dirty="0" smtClean="0"/>
              <a:t>  А. -7           В.7.          С.0</a:t>
            </a:r>
          </a:p>
          <a:p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4282" y="4500570"/>
            <a:ext cx="38417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5. Завершите фразу: «Модуль </a:t>
            </a:r>
          </a:p>
          <a:p>
            <a:r>
              <a:rPr lang="ru-RU" sz="2000" dirty="0" smtClean="0"/>
              <a:t>отрицательного числа равен …» </a:t>
            </a:r>
          </a:p>
          <a:p>
            <a:r>
              <a:rPr lang="ru-RU" sz="2000" dirty="0" smtClean="0"/>
              <a:t>А.Противоположному ему  числу.</a:t>
            </a:r>
          </a:p>
          <a:p>
            <a:r>
              <a:rPr lang="ru-RU" sz="2000" dirty="0" smtClean="0"/>
              <a:t>В.Самому этому числу.</a:t>
            </a:r>
          </a:p>
          <a:p>
            <a:r>
              <a:rPr lang="ru-RU" sz="2000" dirty="0" smtClean="0"/>
              <a:t>С.Нулю.</a:t>
            </a:r>
          </a:p>
          <a:p>
            <a:endParaRPr lang="ru-RU" sz="2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4644000" y="4500570"/>
            <a:ext cx="4357718" cy="1571636"/>
            <a:chOff x="4644000" y="4500570"/>
            <a:chExt cx="4357718" cy="157163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644000" y="4500570"/>
              <a:ext cx="4357718" cy="1571636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72066" y="4714884"/>
              <a:ext cx="353494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003300"/>
                  </a:solidFill>
                </a:rPr>
                <a:t>            </a:t>
              </a:r>
              <a:r>
                <a:rPr lang="ru-RU" sz="2800" dirty="0" smtClean="0">
                  <a:solidFill>
                    <a:schemeClr val="tx2">
                      <a:lumMod val="50000"/>
                    </a:schemeClr>
                  </a:solidFill>
                </a:rPr>
                <a:t>ОТВЕТЫ</a:t>
              </a:r>
            </a:p>
            <a:p>
              <a:r>
                <a:rPr lang="ru-RU" sz="2800" dirty="0" smtClean="0">
                  <a:solidFill>
                    <a:srgbClr val="003300"/>
                  </a:solidFill>
                </a:rPr>
                <a:t>1.А   2.В   3.С   4.В   5.А</a:t>
              </a:r>
              <a:endParaRPr lang="ru-RU" sz="2800" dirty="0">
                <a:solidFill>
                  <a:srgbClr val="00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68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Самостоятельная работа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00108"/>
            <a:ext cx="704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1. Найдите модуль числа: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571876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2. Запишите числа, модуль которых равен: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76" y="1643050"/>
            <a:ext cx="704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1 вариант                        2 вариант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4286256"/>
            <a:ext cx="704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1 вариант                        2 вариант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288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-23;  0,24;  - 0,6;  0,7;         52; - 1,24; - 4,6; 0,5;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92919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  4;  0,23;  0,4;  2,25;            9;  0,56;  2,6;  0,3;</a:t>
            </a:r>
          </a:p>
        </p:txBody>
      </p:sp>
      <p:pic>
        <p:nvPicPr>
          <p:cNvPr id="48130" name="Picture 7" descr="ko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2838" y="214290"/>
            <a:ext cx="2951162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868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Проверка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857232"/>
            <a:ext cx="704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1. Найдите модуль числа: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571876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2. Запишите числа, модуль которых равен: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    1 вариант                                  2 вариант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1857364"/>
            <a:ext cx="24288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00"/>
                </a:solidFill>
              </a:rPr>
              <a:t>|-23|=23;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|0,24|=0,24;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|-0,6|=0,6;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|0,7|=0,7;</a:t>
            </a:r>
            <a:endParaRPr lang="ru-RU" sz="2800" dirty="0" smtClean="0">
              <a:solidFill>
                <a:srgbClr val="00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1857364"/>
            <a:ext cx="24288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00"/>
                </a:solidFill>
              </a:rPr>
              <a:t>|52|=52;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|-1,24|=1,24;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|-4,6|=4,6;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|0,5|=0,5;</a:t>
            </a:r>
            <a:endParaRPr lang="ru-RU" sz="2800" dirty="0" smtClean="0">
              <a:solidFill>
                <a:srgbClr val="00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26" y="4143380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       1 вариант                                  2 вариант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8662" y="4643446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00"/>
                </a:solidFill>
              </a:rPr>
              <a:t>|-4|=|4|=4;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|-0,23|=|0,23|=0,23;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|-0,4|=|0,4|=0,4;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|-2,25|=|2,25|=2,25;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18" y="4714884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00"/>
                </a:solidFill>
              </a:rPr>
              <a:t>|-9|=|9|=9;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|-0,56|=|0,56|=0,56;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|-2,6|=|2,6|=2,6;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|-0,3|=|0,3|=0,3;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-357222" y="1571612"/>
          <a:ext cx="87868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6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Мое настроение…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6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pic>
        <p:nvPicPr>
          <p:cNvPr id="4" name="Picture 17" descr="aluno0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24" y="2500306"/>
            <a:ext cx="1071570" cy="179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Итог урока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00108"/>
            <a:ext cx="835613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3300"/>
                </a:solidFill>
              </a:rPr>
              <a:t>Что нового вы узнали сегодня? 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Чему научились на уроке?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(Ответить на вопросы по учебнику)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Что называют модулем числа?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Как обозначают модуль числа?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Как найти модуль положительного числа 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или нуля?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Как найти модуль отрицательного числа?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Может ли модуль какого-либо числа  </a:t>
            </a:r>
          </a:p>
          <a:p>
            <a:r>
              <a:rPr lang="ru-RU" sz="3600" dirty="0" smtClean="0">
                <a:solidFill>
                  <a:srgbClr val="003300"/>
                </a:solidFill>
              </a:rPr>
              <a:t>быть отрицательным числом?</a:t>
            </a:r>
          </a:p>
          <a:p>
            <a:endParaRPr lang="ru-RU" sz="36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1543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71802" y="3000372"/>
            <a:ext cx="292892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6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Подумай!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6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Устный счет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Даны числа: -9;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  12;  0,6;  -4,6;  9;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6,08;  -0,6;  123;  -12;  0.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2571744"/>
          <a:ext cx="4071966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572000" y="2571744"/>
          <a:ext cx="421484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Устный счет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1.Найдите координаты точек  А, В и С.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2. На координатной прямой отмечены точки М (-7),  К(6), В(-6), С(-0,5), Д(0,5)   Какие из них имеют противоположные координаты?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3.Найти расстояние от  М(-7) и  К (6) до начала отсчета на координатной прямой.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4.Каким числом является –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х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, если х: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а)отрицательное;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б)нуль;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в) положительное?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000"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5.Найдите числа, которые на координатной прямой находятся на расстоянии:     а) 6 единиц от числа 0, 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                         б) на 10 единиц от числа -4</a:t>
            </a:r>
          </a:p>
        </p:txBody>
      </p:sp>
      <p:pic>
        <p:nvPicPr>
          <p:cNvPr id="2051" name="Picture 3" descr="EC02A4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218" r="15364"/>
          <a:stretch>
            <a:fillRect/>
          </a:stretch>
        </p:blipFill>
        <p:spPr bwMode="auto">
          <a:xfrm rot="-60000">
            <a:off x="-857288" y="1571612"/>
            <a:ext cx="978700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Подготовка…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grpSp>
        <p:nvGrpSpPr>
          <p:cNvPr id="108" name="Группа 107"/>
          <p:cNvGrpSpPr/>
          <p:nvPr/>
        </p:nvGrpSpPr>
        <p:grpSpPr>
          <a:xfrm>
            <a:off x="357158" y="1000108"/>
            <a:ext cx="8431213" cy="2033301"/>
            <a:chOff x="357158" y="1500174"/>
            <a:chExt cx="8431213" cy="2033301"/>
          </a:xfrm>
        </p:grpSpPr>
        <p:grpSp>
          <p:nvGrpSpPr>
            <p:cNvPr id="103" name="Группа 102"/>
            <p:cNvGrpSpPr/>
            <p:nvPr/>
          </p:nvGrpSpPr>
          <p:grpSpPr>
            <a:xfrm>
              <a:off x="357158" y="1500174"/>
              <a:ext cx="8431213" cy="1276354"/>
              <a:chOff x="357158" y="1285860"/>
              <a:chExt cx="8431213" cy="1276354"/>
            </a:xfrm>
          </p:grpSpPr>
          <p:grpSp>
            <p:nvGrpSpPr>
              <p:cNvPr id="97" name="Группа 96"/>
              <p:cNvGrpSpPr/>
              <p:nvPr/>
            </p:nvGrpSpPr>
            <p:grpSpPr>
              <a:xfrm>
                <a:off x="357158" y="1857364"/>
                <a:ext cx="8431213" cy="704850"/>
                <a:chOff x="285750" y="4248150"/>
                <a:chExt cx="8431213" cy="704850"/>
              </a:xfrm>
            </p:grpSpPr>
            <p:cxnSp>
              <p:nvCxnSpPr>
                <p:cNvPr id="42" name="Прямая со стрелкой 4"/>
                <p:cNvCxnSpPr/>
                <p:nvPr/>
              </p:nvCxnSpPr>
              <p:spPr>
                <a:xfrm>
                  <a:off x="285750" y="4359275"/>
                  <a:ext cx="8243888" cy="1588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75000"/>
                      <a:lumOff val="25000"/>
                    </a:schemeClr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 стрелкой 5"/>
                <p:cNvCxnSpPr/>
                <p:nvPr/>
              </p:nvCxnSpPr>
              <p:spPr>
                <a:xfrm>
                  <a:off x="8501063" y="4357688"/>
                  <a:ext cx="215900" cy="1587"/>
                </a:xfrm>
                <a:prstGeom prst="straightConnector1">
                  <a:avLst/>
                </a:prstGeom>
                <a:ln w="38100">
                  <a:solidFill>
                    <a:schemeClr val="tx1">
                      <a:lumMod val="75000"/>
                      <a:lumOff val="25000"/>
                    </a:schemeClr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Овал 19"/>
                <p:cNvSpPr/>
                <p:nvPr/>
              </p:nvSpPr>
              <p:spPr>
                <a:xfrm>
                  <a:off x="4714875" y="4286250"/>
                  <a:ext cx="142875" cy="142875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47" name="Группа 26"/>
                <p:cNvGrpSpPr>
                  <a:grpSpLocks/>
                </p:cNvGrpSpPr>
                <p:nvPr/>
              </p:nvGrpSpPr>
              <p:grpSpPr bwMode="auto">
                <a:xfrm>
                  <a:off x="5286375" y="4248150"/>
                  <a:ext cx="366713" cy="704850"/>
                  <a:chOff x="5286380" y="4248000"/>
                  <a:chExt cx="367408" cy="704352"/>
                </a:xfrm>
              </p:grpSpPr>
              <p:cxnSp>
                <p:nvCxnSpPr>
                  <p:cNvPr id="48" name="Прямая соединительная линия 22"/>
                  <p:cNvCxnSpPr/>
                  <p:nvPr/>
                </p:nvCxnSpPr>
                <p:spPr>
                  <a:xfrm rot="5400000">
                    <a:off x="5321652" y="4355874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42" name="Text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86380" y="4429132"/>
                    <a:ext cx="36740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1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49" name="Группа 28"/>
                <p:cNvGrpSpPr>
                  <a:grpSpLocks/>
                </p:cNvGrpSpPr>
                <p:nvPr/>
              </p:nvGrpSpPr>
              <p:grpSpPr bwMode="auto">
                <a:xfrm>
                  <a:off x="7572375" y="4248150"/>
                  <a:ext cx="366713" cy="704850"/>
                  <a:chOff x="1692000" y="1676232"/>
                  <a:chExt cx="367408" cy="704352"/>
                </a:xfrm>
              </p:grpSpPr>
              <p:cxnSp>
                <p:nvCxnSpPr>
                  <p:cNvPr id="50" name="Прямая соединительная линия 24"/>
                  <p:cNvCxnSpPr/>
                  <p:nvPr/>
                </p:nvCxnSpPr>
                <p:spPr>
                  <a:xfrm rot="5400000">
                    <a:off x="1749539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45" name="Text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2000" y="1857364"/>
                    <a:ext cx="36740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4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51" name="Группа 29"/>
                <p:cNvGrpSpPr>
                  <a:grpSpLocks/>
                </p:cNvGrpSpPr>
                <p:nvPr/>
              </p:nvGrpSpPr>
              <p:grpSpPr bwMode="auto">
                <a:xfrm>
                  <a:off x="6786563" y="4248150"/>
                  <a:ext cx="366712" cy="704850"/>
                  <a:chOff x="1692000" y="1676232"/>
                  <a:chExt cx="367408" cy="704352"/>
                </a:xfrm>
              </p:grpSpPr>
              <p:cxnSp>
                <p:nvCxnSpPr>
                  <p:cNvPr id="52" name="Прямая соединительная линия 30"/>
                  <p:cNvCxnSpPr/>
                  <p:nvPr/>
                </p:nvCxnSpPr>
                <p:spPr>
                  <a:xfrm rot="5400000">
                    <a:off x="1749540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48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2000" y="1857364"/>
                    <a:ext cx="36740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3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53" name="Группа 32"/>
                <p:cNvGrpSpPr>
                  <a:grpSpLocks/>
                </p:cNvGrpSpPr>
                <p:nvPr/>
              </p:nvGrpSpPr>
              <p:grpSpPr bwMode="auto">
                <a:xfrm>
                  <a:off x="6000750" y="4248150"/>
                  <a:ext cx="366713" cy="704850"/>
                  <a:chOff x="1692000" y="1676232"/>
                  <a:chExt cx="367408" cy="704352"/>
                </a:xfrm>
              </p:grpSpPr>
              <p:cxnSp>
                <p:nvCxnSpPr>
                  <p:cNvPr id="54" name="Прямая соединительная линия 33"/>
                  <p:cNvCxnSpPr/>
                  <p:nvPr/>
                </p:nvCxnSpPr>
                <p:spPr>
                  <a:xfrm rot="5400000">
                    <a:off x="1749539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51" name="Text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2000" y="1857364"/>
                    <a:ext cx="36740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2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55" name="Группа 35"/>
                <p:cNvGrpSpPr>
                  <a:grpSpLocks/>
                </p:cNvGrpSpPr>
                <p:nvPr/>
              </p:nvGrpSpPr>
              <p:grpSpPr bwMode="auto">
                <a:xfrm>
                  <a:off x="3071813" y="4248150"/>
                  <a:ext cx="484187" cy="704850"/>
                  <a:chOff x="1602578" y="1676232"/>
                  <a:chExt cx="484428" cy="704352"/>
                </a:xfrm>
              </p:grpSpPr>
              <p:cxnSp>
                <p:nvCxnSpPr>
                  <p:cNvPr id="56" name="Прямая соединительная линия 36"/>
                  <p:cNvCxnSpPr/>
                  <p:nvPr/>
                </p:nvCxnSpPr>
                <p:spPr>
                  <a:xfrm rot="5400000">
                    <a:off x="1748831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54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2578" y="1857364"/>
                    <a:ext cx="48442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-2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57" name="Группа 38"/>
                <p:cNvGrpSpPr>
                  <a:grpSpLocks/>
                </p:cNvGrpSpPr>
                <p:nvPr/>
              </p:nvGrpSpPr>
              <p:grpSpPr bwMode="auto">
                <a:xfrm>
                  <a:off x="2279650" y="4248150"/>
                  <a:ext cx="484188" cy="704850"/>
                  <a:chOff x="1596396" y="1676232"/>
                  <a:chExt cx="484428" cy="704352"/>
                </a:xfrm>
              </p:grpSpPr>
              <p:cxnSp>
                <p:nvCxnSpPr>
                  <p:cNvPr id="58" name="Прямая соединительная линия 39"/>
                  <p:cNvCxnSpPr/>
                  <p:nvPr/>
                </p:nvCxnSpPr>
                <p:spPr>
                  <a:xfrm rot="5400000">
                    <a:off x="1749001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57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6396" y="1857364"/>
                    <a:ext cx="48442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-3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59" name="Группа 41"/>
                <p:cNvGrpSpPr>
                  <a:grpSpLocks/>
                </p:cNvGrpSpPr>
                <p:nvPr/>
              </p:nvGrpSpPr>
              <p:grpSpPr bwMode="auto">
                <a:xfrm>
                  <a:off x="1487488" y="4248150"/>
                  <a:ext cx="484187" cy="704850"/>
                  <a:chOff x="1590214" y="1676232"/>
                  <a:chExt cx="484428" cy="704352"/>
                </a:xfrm>
              </p:grpSpPr>
              <p:cxnSp>
                <p:nvCxnSpPr>
                  <p:cNvPr id="60" name="Прямая соединительная линия 42"/>
                  <p:cNvCxnSpPr/>
                  <p:nvPr/>
                </p:nvCxnSpPr>
                <p:spPr>
                  <a:xfrm rot="5400000">
                    <a:off x="1749173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60" name="Text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0214" y="1857364"/>
                    <a:ext cx="48442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-4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grpSp>
              <p:nvGrpSpPr>
                <p:cNvPr id="61" name="Группа 44"/>
                <p:cNvGrpSpPr>
                  <a:grpSpLocks/>
                </p:cNvGrpSpPr>
                <p:nvPr/>
              </p:nvGrpSpPr>
              <p:grpSpPr bwMode="auto">
                <a:xfrm>
                  <a:off x="3863975" y="4248150"/>
                  <a:ext cx="484188" cy="704850"/>
                  <a:chOff x="1608760" y="1676232"/>
                  <a:chExt cx="484428" cy="704352"/>
                </a:xfrm>
              </p:grpSpPr>
              <p:cxnSp>
                <p:nvCxnSpPr>
                  <p:cNvPr id="62" name="Прямая соединительная линия 45"/>
                  <p:cNvCxnSpPr/>
                  <p:nvPr/>
                </p:nvCxnSpPr>
                <p:spPr>
                  <a:xfrm rot="5400000">
                    <a:off x="1750248" y="1784106"/>
                    <a:ext cx="215747" cy="0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63" name="Text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8760" y="1857364"/>
                    <a:ext cx="48442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-1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</p:grpSp>
          <p:sp>
            <p:nvSpPr>
              <p:cNvPr id="98" name="Прямоугольник 97"/>
              <p:cNvSpPr/>
              <p:nvPr/>
            </p:nvSpPr>
            <p:spPr>
              <a:xfrm>
                <a:off x="7643834" y="1357298"/>
                <a:ext cx="4235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0" lang="ru-RU" sz="2800" b="0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rPr>
                  <a:t>А</a:t>
                </a:r>
                <a:endParaRPr lang="ru-RU" sz="2800" dirty="0"/>
              </a:p>
            </p:txBody>
          </p:sp>
          <p:sp>
            <p:nvSpPr>
              <p:cNvPr id="99" name="Прямоугольник 98"/>
              <p:cNvSpPr/>
              <p:nvPr/>
            </p:nvSpPr>
            <p:spPr>
              <a:xfrm>
                <a:off x="2428860" y="1285860"/>
                <a:ext cx="4235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chemeClr val="accent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  <a:endParaRPr lang="ru-RU" sz="2800" dirty="0"/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4680000" y="2016000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Прямоугольник 100"/>
              <p:cNvSpPr/>
              <p:nvPr/>
            </p:nvSpPr>
            <p:spPr>
              <a:xfrm>
                <a:off x="4643438" y="1285860"/>
                <a:ext cx="4635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chemeClr val="accent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</a:t>
                </a:r>
                <a:endParaRPr lang="ru-RU" sz="2800" dirty="0"/>
              </a:p>
            </p:txBody>
          </p:sp>
        </p:grpSp>
        <p:sp>
          <p:nvSpPr>
            <p:cNvPr id="104" name="AutoShape 8"/>
            <p:cNvSpPr>
              <a:spLocks/>
            </p:cNvSpPr>
            <p:nvPr/>
          </p:nvSpPr>
          <p:spPr bwMode="auto">
            <a:xfrm rot="16200000">
              <a:off x="3585059" y="1844173"/>
              <a:ext cx="259370" cy="2143140"/>
            </a:xfrm>
            <a:prstGeom prst="leftBrace">
              <a:avLst>
                <a:gd name="adj1" fmla="val 9053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AutoShape 8"/>
            <p:cNvSpPr>
              <a:spLocks/>
            </p:cNvSpPr>
            <p:nvPr/>
          </p:nvSpPr>
          <p:spPr bwMode="auto">
            <a:xfrm rot="16200000">
              <a:off x="6228265" y="1415545"/>
              <a:ext cx="259370" cy="3000396"/>
            </a:xfrm>
            <a:prstGeom prst="leftBrace">
              <a:avLst>
                <a:gd name="adj1" fmla="val 9053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Text Box 9"/>
            <p:cNvSpPr txBox="1">
              <a:spLocks noChangeArrowheads="1"/>
            </p:cNvSpPr>
            <p:nvPr/>
          </p:nvSpPr>
          <p:spPr bwMode="auto">
            <a:xfrm>
              <a:off x="2928926" y="3071810"/>
              <a:ext cx="17809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  </a:t>
              </a:r>
              <a:r>
                <a:rPr kumimoji="0" lang="ru-RU" sz="2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единицы</a:t>
              </a:r>
            </a:p>
          </p:txBody>
        </p:sp>
        <p:sp>
          <p:nvSpPr>
            <p:cNvPr id="107" name="Text Box 9"/>
            <p:cNvSpPr txBox="1">
              <a:spLocks noChangeArrowheads="1"/>
            </p:cNvSpPr>
            <p:nvPr/>
          </p:nvSpPr>
          <p:spPr bwMode="auto">
            <a:xfrm>
              <a:off x="5500694" y="3071810"/>
              <a:ext cx="17809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4  </a:t>
              </a:r>
              <a:r>
                <a:rPr kumimoji="0" lang="ru-RU" sz="2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единицы</a:t>
              </a:r>
            </a:p>
          </p:txBody>
        </p:sp>
      </p:grpSp>
      <p:graphicFrame>
        <p:nvGraphicFramePr>
          <p:cNvPr id="111" name="Схема 110"/>
          <p:cNvGraphicFramePr/>
          <p:nvPr/>
        </p:nvGraphicFramePr>
        <p:xfrm>
          <a:off x="1357290" y="3286124"/>
          <a:ext cx="8643998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" name="Прямоугольник 111"/>
          <p:cNvSpPr/>
          <p:nvPr/>
        </p:nvSpPr>
        <p:spPr>
          <a:xfrm>
            <a:off x="4500562" y="5760000"/>
            <a:ext cx="1459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|-3| = 3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072330" y="5760000"/>
            <a:ext cx="1322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|4| = 4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Запомни !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1142984"/>
            <a:ext cx="8201028" cy="185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Модулем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 числа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а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называют </a:t>
            </a:r>
            <a:r>
              <a:rPr kumimoji="0" lang="ru-RU" sz="36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расстояние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 (в единичных отрезках) от начала координат до точки А(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85720" y="3143248"/>
            <a:ext cx="8429684" cy="2034434"/>
            <a:chOff x="1655" y="2172"/>
            <a:chExt cx="2903" cy="753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655" y="2523"/>
              <a:ext cx="2903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3412" y="2172"/>
              <a:ext cx="42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А(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2608" y="250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3651" y="250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AutoShape 8"/>
            <p:cNvSpPr>
              <a:spLocks/>
            </p:cNvSpPr>
            <p:nvPr/>
          </p:nvSpPr>
          <p:spPr bwMode="auto">
            <a:xfrm rot="16200000">
              <a:off x="3088" y="2122"/>
              <a:ext cx="96" cy="1043"/>
            </a:xfrm>
            <a:prstGeom prst="leftBrace">
              <a:avLst>
                <a:gd name="adj1" fmla="val 90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860" y="2754"/>
              <a:ext cx="567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  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единиц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517" y="2251"/>
              <a:ext cx="12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0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Согласись !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42850" y="4071944"/>
            <a:ext cx="8572500" cy="2249489"/>
            <a:chOff x="59" y="2342"/>
            <a:chExt cx="5400" cy="1417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793" y="2704"/>
              <a:ext cx="40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3651" y="265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1" name="Oval 5"/>
            <p:cNvSpPr>
              <a:spLocks noChangeAspect="1" noChangeArrowheads="1"/>
            </p:cNvSpPr>
            <p:nvPr/>
          </p:nvSpPr>
          <p:spPr bwMode="auto">
            <a:xfrm>
              <a:off x="1994" y="2657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2" name="AutoShape 6"/>
            <p:cNvSpPr>
              <a:spLocks/>
            </p:cNvSpPr>
            <p:nvPr/>
          </p:nvSpPr>
          <p:spPr bwMode="auto">
            <a:xfrm rot="-5400000">
              <a:off x="2787" y="2072"/>
              <a:ext cx="141" cy="1587"/>
            </a:xfrm>
            <a:prstGeom prst="leftBrace">
              <a:avLst>
                <a:gd name="adj1" fmla="val 937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3569" y="2387"/>
              <a:ext cx="6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А(7)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859" y="2342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0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777" y="2944"/>
              <a:ext cx="9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7 единиц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59" y="3352"/>
              <a:ext cx="54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</a:rPr>
                <a:t>│7│= 7            │1,5│= 1,5            │0│ = 0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14282" y="1071546"/>
            <a:ext cx="8706991" cy="3209950"/>
            <a:chOff x="214282" y="1071546"/>
            <a:chExt cx="8706991" cy="3209950"/>
          </a:xfrm>
        </p:grpSpPr>
        <p:sp>
          <p:nvSpPr>
            <p:cNvPr id="4097" name="Rectangle 1"/>
            <p:cNvSpPr>
              <a:spLocks noChangeArrowheads="1"/>
            </p:cNvSpPr>
            <p:nvPr/>
          </p:nvSpPr>
          <p:spPr bwMode="auto">
            <a:xfrm>
              <a:off x="214282" y="1071546"/>
              <a:ext cx="5429288" cy="3209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  <a:t>Модуль положительного числа равен самому числу.</a:t>
              </a:r>
              <a:b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  <a:t/>
              </a:r>
              <a:b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  <a:t>Модуль нуля равен нулю.</a:t>
              </a:r>
            </a:p>
          </p:txBody>
        </p:sp>
        <p:pic>
          <p:nvPicPr>
            <p:cNvPr id="13" name="Рисунок 12" descr="ded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15802" y="2160000"/>
              <a:ext cx="1206001" cy="1440000"/>
            </a:xfrm>
            <a:prstGeom prst="rect">
              <a:avLst/>
            </a:prstGeom>
          </p:spPr>
        </p:pic>
        <p:pic>
          <p:nvPicPr>
            <p:cNvPr id="14" name="Рисунок 13" descr="ded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15272" y="2160000"/>
              <a:ext cx="1206001" cy="1440000"/>
            </a:xfrm>
            <a:prstGeom prst="rect">
              <a:avLst/>
            </a:prstGeom>
          </p:spPr>
        </p:pic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715670" y="2856702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6145224" y="2855908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072330" y="2285992"/>
              <a:ext cx="69602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dirty="0" smtClean="0"/>
                <a:t>=</a:t>
              </a:r>
              <a:endParaRPr lang="ru-RU" sz="8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714348" y="4357694"/>
            <a:ext cx="9787006" cy="2036762"/>
            <a:chOff x="645" y="2671"/>
            <a:chExt cx="6112" cy="1283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1020" y="2976"/>
              <a:ext cx="40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>
              <a:off x="3696" y="297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2109" y="2976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684" y="2671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0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051" y="2717"/>
              <a:ext cx="6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А(- 7)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8" name="AutoShape 8"/>
            <p:cNvSpPr>
              <a:spLocks/>
            </p:cNvSpPr>
            <p:nvPr/>
          </p:nvSpPr>
          <p:spPr bwMode="auto">
            <a:xfrm rot="-5400000">
              <a:off x="2787" y="2389"/>
              <a:ext cx="232" cy="1587"/>
            </a:xfrm>
            <a:prstGeom prst="leftBrace">
              <a:avLst>
                <a:gd name="adj1" fmla="val 570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2822" y="3261"/>
              <a:ext cx="9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7 единиц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735" y="371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645" y="3624"/>
              <a:ext cx="61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    │</a:t>
              </a: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- 7│= 7                                │- 1,5│ = 1,5                     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0" y="0"/>
            <a:ext cx="67722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Убедись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!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blipFill>
                <a:blip r:embed="rId2"/>
                <a:tile tx="0" ty="0" sx="100000" sy="100000" flip="none" algn="tl"/>
              </a:blip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14282" y="1000108"/>
            <a:ext cx="8635553" cy="2924198"/>
            <a:chOff x="214282" y="1000108"/>
            <a:chExt cx="8635553" cy="2924198"/>
          </a:xfrm>
        </p:grpSpPr>
        <p:sp>
          <p:nvSpPr>
            <p:cNvPr id="5121" name="Rectangle 1"/>
            <p:cNvSpPr>
              <a:spLocks noChangeArrowheads="1"/>
            </p:cNvSpPr>
            <p:nvPr/>
          </p:nvSpPr>
          <p:spPr bwMode="auto">
            <a:xfrm>
              <a:off x="214282" y="1000108"/>
              <a:ext cx="4357718" cy="2924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Arial" pitchFamily="34" charset="0"/>
                  <a:cs typeface="Arial" pitchFamily="34" charset="0"/>
                </a:rPr>
                <a:t>Модуль отрицательного числа равен противоположному числу.</a:t>
              </a:r>
            </a:p>
          </p:txBody>
        </p:sp>
        <p:pic>
          <p:nvPicPr>
            <p:cNvPr id="17" name="Рисунок 16" descr="ded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43834" y="2160794"/>
              <a:ext cx="1206001" cy="1440000"/>
            </a:xfrm>
            <a:prstGeom prst="rect">
              <a:avLst/>
            </a:prstGeom>
          </p:spPr>
        </p:pic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4644232" y="2857496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6073786" y="2856702"/>
              <a:ext cx="1714512" cy="1588"/>
            </a:xfrm>
            <a:prstGeom prst="line">
              <a:avLst/>
            </a:prstGeom>
            <a:ln w="50800">
              <a:solidFill>
                <a:srgbClr val="00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000892" y="2286786"/>
              <a:ext cx="69602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dirty="0" smtClean="0"/>
                <a:t>=</a:t>
              </a:r>
              <a:endParaRPr lang="ru-RU" sz="8000" dirty="0"/>
            </a:p>
          </p:txBody>
        </p:sp>
        <p:pic>
          <p:nvPicPr>
            <p:cNvPr id="21" name="Рисунок 20" descr="ded1.bmp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80"/>
                </a:clrFrom>
                <a:clrTo>
                  <a:srgbClr val="FFFF8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43570" y="2143116"/>
              <a:ext cx="1206001" cy="144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843</Words>
  <Application>Microsoft Office PowerPoint</Application>
  <PresentationFormat>Экран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82</cp:revision>
  <dcterms:created xsi:type="dcterms:W3CDTF">2010-02-02T08:55:35Z</dcterms:created>
  <dcterms:modified xsi:type="dcterms:W3CDTF">2012-09-11T03:50:36Z</dcterms:modified>
</cp:coreProperties>
</file>