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73" r:id="rId4"/>
    <p:sldId id="260" r:id="rId5"/>
    <p:sldId id="258" r:id="rId6"/>
    <p:sldId id="261" r:id="rId7"/>
    <p:sldId id="267" r:id="rId8"/>
    <p:sldId id="263" r:id="rId9"/>
    <p:sldId id="274" r:id="rId10"/>
    <p:sldId id="275" r:id="rId11"/>
    <p:sldId id="268" r:id="rId12"/>
    <p:sldId id="262" r:id="rId13"/>
    <p:sldId id="272" r:id="rId14"/>
    <p:sldId id="269" r:id="rId15"/>
    <p:sldId id="270" r:id="rId16"/>
    <p:sldId id="271" r:id="rId17"/>
    <p:sldId id="266" r:id="rId18"/>
    <p:sldId id="264" r:id="rId19"/>
    <p:sldId id="276" r:id="rId20"/>
    <p:sldId id="259" r:id="rId21"/>
    <p:sldId id="26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5B106E36-FD25-4E2D-B0AA-010F637433A0}" type="datetimeFigureOut">
              <a:rPr lang="ru-RU" smtClean="0"/>
              <a:pPr/>
              <a:t>21.11.2012</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725C68B6-61C2-468F-89AB-4B9F7531AA68}"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5B106E36-FD25-4E2D-B0AA-010F637433A0}" type="datetimeFigureOut">
              <a:rPr lang="ru-RU" smtClean="0"/>
              <a:pPr/>
              <a:t>21.11.2012</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725C68B6-61C2-468F-89AB-4B9F7531AA68}"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21.11.2012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21.11.2012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106E36-FD25-4E2D-B0AA-010F637433A0}" type="datetimeFigureOut">
              <a:rPr lang="ru-RU" smtClean="0"/>
              <a:pPr/>
              <a:t>21.11.2012</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25C68B6-61C2-468F-89AB-4B9F7531AA68}"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stihi.ru/avtor/antana12"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ru.wikipedia.org/wiki/%C4%F3%F8%E0" TargetMode="External"/><Relationship Id="rId7" Type="http://schemas.openxmlformats.org/officeDocument/2006/relationships/hyperlink" Target="http://www.prozakonkurs.ru/articles/article53.php" TargetMode="External"/><Relationship Id="rId2" Type="http://schemas.openxmlformats.org/officeDocument/2006/relationships/hyperlink" Target="http://www.ofiel.ru/angel/angel67.php" TargetMode="External"/><Relationship Id="rId1" Type="http://schemas.openxmlformats.org/officeDocument/2006/relationships/slideLayout" Target="../slideLayouts/slideLayout2.xml"/><Relationship Id="rId6" Type="http://schemas.openxmlformats.org/officeDocument/2006/relationships/hyperlink" Target="http://images.yandex.ru/yandsearch?text=&#1076;&#1091;&#1096;&#1072;%20&#1095;&#1077;&#1083;&#1086;&#1074;&#1077;&#1082;&#1072;&amp;noreask=1&amp;img_url=www.odessa.net%2Fimages%2Fhumor%2F2012%2F03%2F23%2F1329%2F0.jpg&amp;pos=22&amp;r" TargetMode="External"/><Relationship Id="rId5" Type="http://schemas.openxmlformats.org/officeDocument/2006/relationships/hyperlink" Target="http://images.yandex.ru/yandsearch?text=&#1086;&#1076;&#1080;&#1085;&#1086;&#1095;&#1077;&#1089;&#1090;&#1074;&#1086;&amp;noreask=1&amp;img_url=i93.beon.ru%2F46%2F30%2F1163046%2F56%2F39346856%2F165.jpeg&amp;pos=3&amp;rpt=simage" TargetMode="External"/><Relationship Id="rId4" Type="http://schemas.openxmlformats.org/officeDocument/2006/relationships/hyperlink" Target="http://images.yandex.ru/yandsearch?text=&#1085;&#1072;&#1095;&#1072;&#1090;&#1100;%20&#1089;%20&#1095;&#1080;&#1089;&#1090;&#1086;&#1075;&#1086;%20&#1083;&#1080;&#1089;&#1090;&#1072;&amp;noreask=1&amp;img_url=www.stihi.ru%2Fpics%2F2011%2F08%2F18%2F3674.jpg&amp;pos=2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Татьяна Толстая</a:t>
            </a:r>
            <a:endParaRPr lang="ru-RU" dirty="0"/>
          </a:p>
        </p:txBody>
      </p:sp>
      <p:sp>
        <p:nvSpPr>
          <p:cNvPr id="3" name="Подзаголовок 2"/>
          <p:cNvSpPr>
            <a:spLocks noGrp="1"/>
          </p:cNvSpPr>
          <p:nvPr>
            <p:ph type="subTitle" idx="1"/>
          </p:nvPr>
        </p:nvSpPr>
        <p:spPr/>
        <p:txBody>
          <a:bodyPr/>
          <a:lstStyle/>
          <a:p>
            <a:r>
              <a:rPr lang="ru-RU" dirty="0" smtClean="0"/>
              <a:t>Рассказ «Чистый лист»</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К фруктовым берегам...»</a:t>
            </a:r>
            <a:endParaRPr lang="ru-RU" dirty="0"/>
          </a:p>
        </p:txBody>
      </p:sp>
      <p:pic>
        <p:nvPicPr>
          <p:cNvPr id="4" name="Содержимое 3" descr="душа1.jpg"/>
          <p:cNvPicPr>
            <a:picLocks noGrp="1" noChangeAspect="1"/>
          </p:cNvPicPr>
          <p:nvPr>
            <p:ph sz="quarter" idx="1"/>
          </p:nvPr>
        </p:nvPicPr>
        <p:blipFill>
          <a:blip r:embed="rId2"/>
          <a:stretch>
            <a:fillRect/>
          </a:stretch>
        </p:blipFill>
        <p:spPr>
          <a:xfrm>
            <a:off x="0" y="1166990"/>
            <a:ext cx="9144000" cy="569101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285728"/>
            <a:ext cx="8229600" cy="6143668"/>
          </a:xfrm>
        </p:spPr>
        <p:txBody>
          <a:bodyPr>
            <a:normAutofit fontScale="62500" lnSpcReduction="20000"/>
          </a:bodyPr>
          <a:lstStyle/>
          <a:p>
            <a:pPr>
              <a:buNone/>
            </a:pPr>
            <a:r>
              <a:rPr lang="ru-RU" sz="3400" b="1" dirty="0" smtClean="0"/>
              <a:t>«Сзади послышался перестук каталки, глухие стоны- и две пожилые женщины в белых халатах провезли корчащееся, безымянное тело, всё в присохших кровавых бинтах – и лицо и грудь, - только рот черным  мычащим провалом ...</a:t>
            </a:r>
            <a:endParaRPr lang="ru-RU" sz="3400" dirty="0" smtClean="0"/>
          </a:p>
          <a:p>
            <a:pPr>
              <a:buNone/>
            </a:pPr>
            <a:r>
              <a:rPr lang="ru-RU" sz="3400" b="1" dirty="0" smtClean="0"/>
              <a:t>- ...Тоже, это? Ему?..Вырвали, да?</a:t>
            </a:r>
            <a:endParaRPr lang="ru-RU" sz="3400" dirty="0" smtClean="0"/>
          </a:p>
          <a:p>
            <a:pPr>
              <a:buNone/>
            </a:pPr>
            <a:r>
              <a:rPr lang="ru-RU" sz="3400" b="1" dirty="0" smtClean="0"/>
              <a:t>Медсестра невесело засмеялась.</a:t>
            </a:r>
            <a:endParaRPr lang="ru-RU" sz="3400" dirty="0" smtClean="0"/>
          </a:p>
          <a:p>
            <a:pPr>
              <a:buNone/>
            </a:pPr>
            <a:r>
              <a:rPr lang="ru-RU" sz="3400" b="1" dirty="0" smtClean="0"/>
              <a:t>- Нет, ему пересадили. Вам удалят, другому пересадят. Не волнуйтесь. Это стационарный больной.</a:t>
            </a:r>
            <a:endParaRPr lang="ru-RU" sz="3400" dirty="0" smtClean="0"/>
          </a:p>
          <a:p>
            <a:pPr>
              <a:buNone/>
            </a:pPr>
            <a:r>
              <a:rPr lang="ru-RU" sz="3400" b="1" dirty="0" smtClean="0"/>
              <a:t>- Ах, значит, наоборот тоже делают? А почему такой...</a:t>
            </a:r>
            <a:endParaRPr lang="ru-RU" sz="3400" dirty="0" smtClean="0"/>
          </a:p>
          <a:p>
            <a:pPr>
              <a:buNone/>
            </a:pPr>
            <a:r>
              <a:rPr lang="ru-RU" sz="3400" b="1" dirty="0" smtClean="0"/>
              <a:t>- Не жилец. Не живут они. Подписку берём перед операцией. Бесполезно. Не выживают.</a:t>
            </a:r>
            <a:endParaRPr lang="ru-RU" sz="3400" dirty="0" smtClean="0"/>
          </a:p>
          <a:p>
            <a:pPr>
              <a:buNone/>
            </a:pPr>
            <a:r>
              <a:rPr lang="ru-RU" sz="3400" b="1" dirty="0" smtClean="0"/>
              <a:t>- Отторжение? Иммунная система? – щегольнул Игнатьев.</a:t>
            </a:r>
            <a:endParaRPr lang="ru-RU" sz="3400" dirty="0" smtClean="0"/>
          </a:p>
          <a:p>
            <a:pPr>
              <a:buNone/>
            </a:pPr>
            <a:r>
              <a:rPr lang="ru-RU" sz="3400" b="1" dirty="0" smtClean="0"/>
              <a:t>- Обширный инфаркт.</a:t>
            </a:r>
            <a:endParaRPr lang="ru-RU" sz="3400" dirty="0" smtClean="0"/>
          </a:p>
          <a:p>
            <a:pPr>
              <a:buNone/>
            </a:pPr>
            <a:r>
              <a:rPr lang="ru-RU" sz="3400" b="1" dirty="0" smtClean="0"/>
              <a:t>- Почему?</a:t>
            </a:r>
            <a:endParaRPr lang="ru-RU" sz="3400" dirty="0" smtClean="0"/>
          </a:p>
          <a:p>
            <a:pPr>
              <a:buNone/>
            </a:pPr>
            <a:r>
              <a:rPr lang="ru-RU" sz="3400" b="1" dirty="0" smtClean="0"/>
              <a:t>- Не выдерживают. Они ж такими родились, всю жизнь прожили, знать не знали, что она за штука такая – и вдруг нате – сделайте им пересадку. Мода такая пошла, что ли. В очереди стоят, переклички раз в месяц. Доноров не хватает.</a:t>
            </a:r>
            <a:endParaRPr lang="ru-RU" sz="3400" dirty="0" smtClean="0"/>
          </a:p>
          <a:p>
            <a:pPr>
              <a:buNone/>
            </a:pPr>
            <a:r>
              <a:rPr lang="ru-RU" sz="3400" b="1" dirty="0" smtClean="0"/>
              <a:t>- А я, стало быть, донор?»</a:t>
            </a:r>
            <a:endParaRPr lang="ru-RU" sz="3400" dirty="0" smtClean="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тревога</a:t>
            </a:r>
            <a:endParaRPr lang="ru-RU" dirty="0"/>
          </a:p>
        </p:txBody>
      </p:sp>
      <p:pic>
        <p:nvPicPr>
          <p:cNvPr id="4" name="Содержимое 3" descr="тревога.jpg"/>
          <p:cNvPicPr>
            <a:picLocks noGrp="1" noChangeAspect="1"/>
          </p:cNvPicPr>
          <p:nvPr>
            <p:ph sz="quarter" idx="1"/>
          </p:nvPr>
        </p:nvPicPr>
        <p:blipFill>
          <a:blip r:embed="rId2"/>
          <a:stretch>
            <a:fillRect/>
          </a:stretch>
        </p:blipFill>
        <p:spPr>
          <a:xfrm>
            <a:off x="0" y="1500174"/>
            <a:ext cx="4429124" cy="5000660"/>
          </a:xfrm>
        </p:spPr>
      </p:pic>
      <p:pic>
        <p:nvPicPr>
          <p:cNvPr id="6" name="Содержимое 5" descr="02-31o2.jpgодин1.jpg"/>
          <p:cNvPicPr>
            <a:picLocks noGrp="1" noChangeAspect="1"/>
          </p:cNvPicPr>
          <p:nvPr>
            <p:ph sz="quarter" idx="2"/>
          </p:nvPr>
        </p:nvPicPr>
        <p:blipFill>
          <a:blip r:embed="rId3"/>
          <a:stretch>
            <a:fillRect/>
          </a:stretch>
        </p:blipFill>
        <p:spPr>
          <a:xfrm>
            <a:off x="4632325" y="1590403"/>
            <a:ext cx="4041775" cy="418836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3" descr="царь.jpg"/>
          <p:cNvPicPr>
            <a:picLocks noChangeAspect="1"/>
          </p:cNvPicPr>
          <p:nvPr/>
        </p:nvPicPr>
        <p:blipFill>
          <a:blip r:embed="rId2"/>
          <a:stretch>
            <a:fillRect/>
          </a:stretch>
        </p:blipFill>
        <p:spPr>
          <a:xfrm>
            <a:off x="642910" y="1071546"/>
            <a:ext cx="7715304" cy="5572164"/>
          </a:xfrm>
          <a:prstGeom prst="rect">
            <a:avLst/>
          </a:prstGeom>
        </p:spPr>
      </p:pic>
      <p:sp>
        <p:nvSpPr>
          <p:cNvPr id="2" name="Заголовок 1"/>
          <p:cNvSpPr>
            <a:spLocks noGrp="1"/>
          </p:cNvSpPr>
          <p:nvPr>
            <p:ph type="title"/>
          </p:nvPr>
        </p:nvSpPr>
        <p:spPr/>
        <p:txBody>
          <a:bodyPr/>
          <a:lstStyle/>
          <a:p>
            <a:r>
              <a:rPr lang="ru-RU" dirty="0" smtClean="0"/>
              <a:t>Словарная работа</a:t>
            </a:r>
            <a:endParaRPr lang="ru-RU" dirty="0"/>
          </a:p>
        </p:txBody>
      </p:sp>
      <p:sp>
        <p:nvSpPr>
          <p:cNvPr id="5" name="Содержимое 4"/>
          <p:cNvSpPr>
            <a:spLocks noGrp="1"/>
          </p:cNvSpPr>
          <p:nvPr>
            <p:ph sz="quarter" idx="1"/>
          </p:nvPr>
        </p:nvSpPr>
        <p:spPr/>
        <p:txBody>
          <a:bodyPr/>
          <a:lstStyle/>
          <a:p>
            <a:pPr>
              <a:buNone/>
            </a:pPr>
            <a:r>
              <a:rPr lang="ru-RU" dirty="0" smtClean="0"/>
              <a:t>Тиара- головной убор царей Ближнего Востока</a:t>
            </a:r>
          </a:p>
          <a:p>
            <a:pPr>
              <a:buNone/>
            </a:pPr>
            <a:r>
              <a:rPr lang="ru-RU" dirty="0" err="1" smtClean="0"/>
              <a:t>Зиккурат</a:t>
            </a:r>
            <a:r>
              <a:rPr lang="ru-RU" dirty="0" smtClean="0"/>
              <a:t>- многоступенчатое сооружение</a:t>
            </a:r>
          </a:p>
          <a:p>
            <a:pPr>
              <a:buNone/>
            </a:pPr>
            <a:r>
              <a:rPr lang="ru-RU" dirty="0" smtClean="0"/>
              <a:t>Ассирия</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a:xfrm>
            <a:off x="457200" y="285728"/>
            <a:ext cx="8229600" cy="5840435"/>
          </a:xfrm>
        </p:spPr>
        <p:txBody>
          <a:bodyPr>
            <a:normAutofit fontScale="92500" lnSpcReduction="20000"/>
          </a:bodyPr>
          <a:lstStyle/>
          <a:p>
            <a:pPr>
              <a:buNone/>
            </a:pPr>
            <a:r>
              <a:rPr lang="ru-RU" b="1" dirty="0" smtClean="0"/>
              <a:t>«Доставайте же свой скальпель, нож, серп, что там у вас принято, доктор, </a:t>
            </a:r>
            <a:endParaRPr lang="ru-RU" dirty="0" smtClean="0"/>
          </a:p>
          <a:p>
            <a:pPr>
              <a:buNone/>
            </a:pPr>
            <a:r>
              <a:rPr lang="ru-RU" b="1" dirty="0" smtClean="0"/>
              <a:t> окажите благодеяние, отсеките ветвь. Ещё цветущую, но уже неотвратимо гибнущую, и бросьте в очищающий огонь.</a:t>
            </a:r>
            <a:endParaRPr lang="ru-RU" dirty="0" smtClean="0"/>
          </a:p>
          <a:p>
            <a:pPr>
              <a:buNone/>
            </a:pPr>
            <a:r>
              <a:rPr lang="ru-RU" b="1" dirty="0" smtClean="0"/>
              <a:t>Игнатьев стал смотреть и увидел доктора . на голове его уступчатым конусом сидела шапочка – белая в синюю полоску тиара, крахмальный </a:t>
            </a:r>
            <a:r>
              <a:rPr lang="ru-RU" b="1" dirty="0" err="1" smtClean="0"/>
              <a:t>зиккурат</a:t>
            </a:r>
            <a:r>
              <a:rPr lang="ru-RU" b="1" dirty="0" smtClean="0"/>
              <a:t>. Смуглое лицо. Глаза опущены на бумаги. И мощно, </a:t>
            </a:r>
            <a:r>
              <a:rPr lang="ru-RU" b="1" dirty="0" err="1" smtClean="0"/>
              <a:t>водопадно</a:t>
            </a:r>
            <a:r>
              <a:rPr lang="ru-RU" b="1" dirty="0" smtClean="0"/>
              <a:t>, страшно – от ушей до пояса вниз – четырьмя ярусами, сорока спиралями закручивалась синяя  жесткая ассирийская борода – густые колечки, смоляные пружины, ночной гиацинт. Я , Врач Врачей , Иванов.</a:t>
            </a:r>
            <a:endParaRPr lang="ru-RU" dirty="0" smtClean="0"/>
          </a:p>
          <a:p>
            <a:pPr>
              <a:buNone/>
            </a:pPr>
            <a:r>
              <a:rPr lang="ru-RU" b="1" dirty="0" smtClean="0"/>
              <a:t>Глаз у него не было.</a:t>
            </a:r>
            <a:endParaRPr lang="ru-RU" dirty="0" smtClean="0"/>
          </a:p>
          <a:p>
            <a:pPr>
              <a:buNone/>
            </a:pPr>
            <a:r>
              <a:rPr lang="ru-RU" b="1" dirty="0" smtClean="0"/>
              <a:t>Из пустых глазниц веяло черным провалом в никуда, подземным ходом в иные миры, на окраины мертвых морей тьмы. И туда нужно было идти.</a:t>
            </a:r>
            <a:endParaRPr lang="ru-RU" dirty="0" smtClean="0"/>
          </a:p>
          <a:p>
            <a:pPr>
              <a:buNone/>
            </a:pPr>
            <a:r>
              <a:rPr lang="ru-RU" b="1" dirty="0" smtClean="0"/>
              <a:t>Глаз не было ,но взгляд был. И он смотрел на Игнатьева.»</a:t>
            </a:r>
            <a:endParaRPr lang="ru-RU" dirty="0" smtClean="0"/>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dirty="0" smtClean="0"/>
              <a:t>Найдите изменения в лексике</a:t>
            </a:r>
            <a:endParaRPr lang="ru-RU" dirty="0"/>
          </a:p>
        </p:txBody>
      </p:sp>
      <p:sp>
        <p:nvSpPr>
          <p:cNvPr id="3" name="Содержимое 2"/>
          <p:cNvSpPr>
            <a:spLocks noGrp="1"/>
          </p:cNvSpPr>
          <p:nvPr>
            <p:ph sz="quarter" idx="1"/>
          </p:nvPr>
        </p:nvSpPr>
        <p:spPr>
          <a:xfrm>
            <a:off x="457200" y="285728"/>
            <a:ext cx="4038600" cy="6143668"/>
          </a:xfrm>
        </p:spPr>
        <p:txBody>
          <a:bodyPr>
            <a:normAutofit fontScale="70000" lnSpcReduction="20000"/>
          </a:bodyPr>
          <a:lstStyle/>
          <a:p>
            <a:pPr>
              <a:buNone/>
            </a:pPr>
            <a:r>
              <a:rPr lang="ru-RU" b="1" dirty="0" smtClean="0"/>
              <a:t>«Приятно чувствовать тупой пятачок в солнечном сплетении. Всё </a:t>
            </a:r>
            <a:r>
              <a:rPr lang="ru-RU" b="1" dirty="0" err="1" smtClean="0"/>
              <a:t>хорэ</a:t>
            </a:r>
            <a:r>
              <a:rPr lang="ru-RU" b="1" dirty="0" smtClean="0"/>
              <a:t>.</a:t>
            </a:r>
            <a:endParaRPr lang="ru-RU" dirty="0" smtClean="0"/>
          </a:p>
          <a:p>
            <a:pPr>
              <a:buNone/>
            </a:pPr>
            <a:r>
              <a:rPr lang="ru-RU" b="1" dirty="0" smtClean="0"/>
              <a:t>- Ну ладно, борода , я </a:t>
            </a:r>
            <a:r>
              <a:rPr lang="ru-RU" b="1" dirty="0" err="1" smtClean="0"/>
              <a:t>почапал</a:t>
            </a:r>
            <a:r>
              <a:rPr lang="ru-RU" b="1" dirty="0" smtClean="0"/>
              <a:t>. Давай пять. Будь.</a:t>
            </a:r>
            <a:endParaRPr lang="ru-RU" dirty="0" smtClean="0"/>
          </a:p>
          <a:p>
            <a:pPr>
              <a:buNone/>
            </a:pPr>
            <a:r>
              <a:rPr lang="ru-RU" b="1" dirty="0" smtClean="0"/>
              <a:t>.............</a:t>
            </a:r>
            <a:endParaRPr lang="ru-RU" dirty="0" smtClean="0"/>
          </a:p>
          <a:p>
            <a:pPr>
              <a:buNone/>
            </a:pPr>
            <a:r>
              <a:rPr lang="ru-RU" b="1" dirty="0" err="1" smtClean="0"/>
              <a:t>Ща</a:t>
            </a:r>
            <a:r>
              <a:rPr lang="ru-RU" b="1" dirty="0" smtClean="0"/>
              <a:t> в собес или куда следует? Не, собес после, а </a:t>
            </a:r>
            <a:r>
              <a:rPr lang="ru-RU" b="1" dirty="0" err="1" smtClean="0"/>
              <a:t>ща</a:t>
            </a:r>
            <a:r>
              <a:rPr lang="ru-RU" b="1" dirty="0" smtClean="0"/>
              <a:t> написать куда следует и просигнализировать кому положено, что врач, называющий себя Иванов, берёт взятки. Написать подробно, да так это с юморком: дескать , глаз нет, а </a:t>
            </a:r>
            <a:r>
              <a:rPr lang="ru-RU" b="1" dirty="0" err="1" smtClean="0"/>
              <a:t>денюшки</a:t>
            </a:r>
            <a:r>
              <a:rPr lang="ru-RU" b="1" dirty="0" smtClean="0"/>
              <a:t>  </a:t>
            </a:r>
            <a:r>
              <a:rPr lang="ru-RU" b="1" dirty="0" err="1" smtClean="0"/>
              <a:t>ви-идит</a:t>
            </a:r>
            <a:r>
              <a:rPr lang="ru-RU" b="1" dirty="0" smtClean="0"/>
              <a:t>! И куда это смотрят те, кому положено?</a:t>
            </a:r>
            <a:endParaRPr lang="ru-RU" dirty="0" smtClean="0"/>
          </a:p>
          <a:p>
            <a:pPr>
              <a:buNone/>
            </a:pPr>
            <a:r>
              <a:rPr lang="ru-RU" b="1" dirty="0" smtClean="0"/>
              <a:t>  А потом уж в собес. Так и так, не могу больше дома держать этого </a:t>
            </a:r>
            <a:r>
              <a:rPr lang="ru-RU" b="1" dirty="0" err="1" smtClean="0"/>
              <a:t>недоноска</a:t>
            </a:r>
            <a:r>
              <a:rPr lang="ru-RU" b="1" dirty="0" smtClean="0"/>
              <a:t>. Антисанитария, понимаешь. Извольте обеспечить интернат. Будут кобениться, придётся дать на лапу. Это уж как заведено. </a:t>
            </a:r>
            <a:r>
              <a:rPr lang="ru-RU" b="1" dirty="0" err="1" smtClean="0"/>
              <a:t>Эт</a:t>
            </a:r>
            <a:r>
              <a:rPr lang="ru-RU" b="1" dirty="0" smtClean="0"/>
              <a:t> в порядке вещей.</a:t>
            </a:r>
            <a:endParaRPr lang="ru-RU" dirty="0" smtClean="0"/>
          </a:p>
          <a:p>
            <a:pPr>
              <a:buNone/>
            </a:pPr>
            <a:r>
              <a:rPr lang="ru-RU" b="1" dirty="0" smtClean="0"/>
              <a:t>Игнатьев толкнул дверь почты.»</a:t>
            </a:r>
            <a:endParaRPr lang="ru-RU" dirty="0" smtClean="0"/>
          </a:p>
          <a:p>
            <a:pPr>
              <a:buNone/>
            </a:pPr>
            <a:r>
              <a:rPr lang="ru-RU" b="1" dirty="0" smtClean="0"/>
              <a:t> </a:t>
            </a:r>
            <a:endParaRPr lang="ru-RU" dirty="0" smtClean="0"/>
          </a:p>
          <a:p>
            <a:endParaRPr lang="ru-RU" dirty="0"/>
          </a:p>
        </p:txBody>
      </p:sp>
      <p:pic>
        <p:nvPicPr>
          <p:cNvPr id="6" name="Содержимое 5" descr="tдоктор.gif"/>
          <p:cNvPicPr>
            <a:picLocks noGrp="1" noChangeAspect="1"/>
          </p:cNvPicPr>
          <p:nvPr>
            <p:ph sz="quarter" idx="2"/>
          </p:nvPr>
        </p:nvPicPr>
        <p:blipFill>
          <a:blip r:embed="rId2"/>
          <a:stretch>
            <a:fillRect/>
          </a:stretch>
        </p:blipFill>
        <p:spPr>
          <a:xfrm>
            <a:off x="4648200" y="1428736"/>
            <a:ext cx="4495800" cy="485778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buNone/>
            </a:pPr>
            <a:r>
              <a:rPr lang="ru-RU" b="1" dirty="0" smtClean="0"/>
              <a:t>«- Что вам? – спросила кудрявая девушка.</a:t>
            </a:r>
            <a:endParaRPr lang="ru-RU" dirty="0" smtClean="0"/>
          </a:p>
          <a:p>
            <a:pPr>
              <a:buNone/>
            </a:pPr>
            <a:r>
              <a:rPr lang="ru-RU" b="1" dirty="0" smtClean="0"/>
              <a:t>- Чистый лист, сказал Игнатьев. </a:t>
            </a:r>
          </a:p>
          <a:p>
            <a:pPr>
              <a:buNone/>
            </a:pPr>
            <a:r>
              <a:rPr lang="ru-RU" b="1" dirty="0" smtClean="0"/>
              <a:t>– Просто чистый лист.»</a:t>
            </a:r>
            <a:endParaRPr lang="ru-RU" dirty="0" smtClean="0"/>
          </a:p>
          <a:p>
            <a:endParaRPr lang="ru-RU" dirty="0"/>
          </a:p>
        </p:txBody>
      </p:sp>
      <p:pic>
        <p:nvPicPr>
          <p:cNvPr id="6" name="Содержимое 5" descr="чист лист2.jpg"/>
          <p:cNvPicPr>
            <a:picLocks noGrp="1" noChangeAspect="1"/>
          </p:cNvPicPr>
          <p:nvPr>
            <p:ph sz="quarter" idx="2"/>
          </p:nvPr>
        </p:nvPicPr>
        <p:blipFill>
          <a:blip r:embed="rId2"/>
          <a:stretch>
            <a:fillRect/>
          </a:stretch>
        </p:blipFill>
        <p:spPr>
          <a:xfrm>
            <a:off x="4286248" y="0"/>
            <a:ext cx="4857752" cy="6143644"/>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Беседа по содержанию рассказа</a:t>
            </a:r>
            <a:endParaRPr lang="ru-RU" sz="3200" b="1" dirty="0"/>
          </a:p>
        </p:txBody>
      </p:sp>
      <p:sp>
        <p:nvSpPr>
          <p:cNvPr id="3" name="Содержимое 2"/>
          <p:cNvSpPr>
            <a:spLocks noGrp="1"/>
          </p:cNvSpPr>
          <p:nvPr>
            <p:ph sz="quarter" idx="1"/>
          </p:nvPr>
        </p:nvSpPr>
        <p:spPr/>
        <p:txBody>
          <a:bodyPr/>
          <a:lstStyle/>
          <a:p>
            <a:pPr>
              <a:buNone/>
            </a:pPr>
            <a:r>
              <a:rPr lang="ru-RU" dirty="0" smtClean="0"/>
              <a:t>Каким будет будущее нашего героя?</a:t>
            </a:r>
          </a:p>
          <a:p>
            <a:pPr>
              <a:buNone/>
            </a:pPr>
            <a:r>
              <a:rPr lang="ru-RU" dirty="0" smtClean="0"/>
              <a:t>Станет ли он счастлив?</a:t>
            </a:r>
          </a:p>
          <a:p>
            <a:pPr>
              <a:buNone/>
            </a:pPr>
            <a:r>
              <a:rPr lang="ru-RU" dirty="0" smtClean="0"/>
              <a:t>Что хочет сказать автор таким финалом?</a:t>
            </a:r>
          </a:p>
          <a:p>
            <a:pPr>
              <a:buNone/>
            </a:pPr>
            <a:r>
              <a:rPr lang="ru-RU" dirty="0" smtClean="0"/>
              <a:t>Объясните смысл названия рассказа? </a:t>
            </a:r>
          </a:p>
          <a:p>
            <a:pPr>
              <a:buNone/>
            </a:pPr>
            <a:r>
              <a:rPr lang="ru-RU" dirty="0" smtClean="0"/>
              <a:t>Назовите признаки постмодернизма в рассказе Толстой</a:t>
            </a:r>
            <a:r>
              <a:rPr lang="ru-RU" dirty="0" smtClean="0"/>
              <a:t>.</a:t>
            </a:r>
          </a:p>
          <a:p>
            <a:pPr>
              <a:buNone/>
            </a:pPr>
            <a:r>
              <a:rPr lang="ru-RU" dirty="0" smtClean="0"/>
              <a:t>Какой смысл вкладывает автор в название рассказа?</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715000"/>
            <a:ext cx="8229600" cy="1143000"/>
          </a:xfrm>
        </p:spPr>
        <p:txBody>
          <a:bodyPr>
            <a:normAutofit/>
          </a:bodyPr>
          <a:lstStyle/>
          <a:p>
            <a:r>
              <a:rPr lang="ru-RU" dirty="0" smtClean="0"/>
              <a:t>Можно ли начать жизнь с чистого листа?</a:t>
            </a:r>
            <a:endParaRPr lang="ru-RU" dirty="0"/>
          </a:p>
        </p:txBody>
      </p:sp>
      <p:sp>
        <p:nvSpPr>
          <p:cNvPr id="6" name="Содержимое 5"/>
          <p:cNvSpPr>
            <a:spLocks noGrp="1"/>
          </p:cNvSpPr>
          <p:nvPr>
            <p:ph sz="quarter" idx="1"/>
          </p:nvPr>
        </p:nvSpPr>
        <p:spPr/>
        <p:txBody>
          <a:bodyPr/>
          <a:lstStyle/>
          <a:p>
            <a:endParaRPr lang="ru-RU" dirty="0"/>
          </a:p>
        </p:txBody>
      </p:sp>
      <p:pic>
        <p:nvPicPr>
          <p:cNvPr id="5" name="Содержимое 3" descr="чист лист2.jpg"/>
          <p:cNvPicPr>
            <a:picLocks noChangeAspect="1"/>
          </p:cNvPicPr>
          <p:nvPr/>
        </p:nvPicPr>
        <p:blipFill>
          <a:blip r:embed="rId2"/>
          <a:stretch>
            <a:fillRect/>
          </a:stretch>
        </p:blipFill>
        <p:spPr>
          <a:xfrm>
            <a:off x="0" y="0"/>
            <a:ext cx="9144000" cy="571501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Творческая работа</a:t>
            </a:r>
            <a:endParaRPr lang="ru-RU" dirty="0"/>
          </a:p>
        </p:txBody>
      </p:sp>
      <p:sp>
        <p:nvSpPr>
          <p:cNvPr id="3" name="Содержимое 2"/>
          <p:cNvSpPr>
            <a:spLocks noGrp="1"/>
          </p:cNvSpPr>
          <p:nvPr>
            <p:ph sz="quarter" idx="1"/>
          </p:nvPr>
        </p:nvSpPr>
        <p:spPr/>
        <p:txBody>
          <a:bodyPr/>
          <a:lstStyle/>
          <a:p>
            <a:pPr>
              <a:buNone/>
            </a:pPr>
            <a:r>
              <a:rPr lang="ru-RU" b="1" dirty="0" smtClean="0"/>
              <a:t>«Я начну с чистого листа...»</a:t>
            </a:r>
            <a:r>
              <a:rPr lang="ru-RU" dirty="0" smtClean="0"/>
              <a:t> </a:t>
            </a:r>
            <a:endParaRPr lang="ru-RU" dirty="0" smtClean="0"/>
          </a:p>
          <a:p>
            <a:endParaRPr lang="ru-RU" dirty="0" smtClean="0"/>
          </a:p>
          <a:p>
            <a:pPr>
              <a:buNone/>
            </a:pPr>
            <a:r>
              <a:rPr lang="ru-RU" b="1" dirty="0" smtClean="0"/>
              <a:t>Повесть Булгакова и рассказ Толстой, что общего и чем отличаются</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dirty="0" smtClean="0"/>
              <a:t>Татьяна Толстая</a:t>
            </a:r>
            <a:endParaRPr lang="ru-RU" sz="3200" dirty="0"/>
          </a:p>
        </p:txBody>
      </p:sp>
      <p:pic>
        <p:nvPicPr>
          <p:cNvPr id="7" name="Содержимое 6" descr="tтаня3.jpg"/>
          <p:cNvPicPr>
            <a:picLocks noGrp="1" noChangeAspect="1"/>
          </p:cNvPicPr>
          <p:nvPr>
            <p:ph sz="quarter" idx="1"/>
          </p:nvPr>
        </p:nvPicPr>
        <p:blipFill>
          <a:blip r:embed="rId2"/>
          <a:stretch>
            <a:fillRect/>
          </a:stretch>
        </p:blipFill>
        <p:spPr>
          <a:xfrm>
            <a:off x="928662" y="1357298"/>
            <a:ext cx="2928958" cy="5000660"/>
          </a:xfrm>
        </p:spPr>
      </p:pic>
      <p:sp>
        <p:nvSpPr>
          <p:cNvPr id="4" name="Содержимое 3"/>
          <p:cNvSpPr>
            <a:spLocks noGrp="1"/>
          </p:cNvSpPr>
          <p:nvPr>
            <p:ph sz="quarter" idx="2"/>
          </p:nvPr>
        </p:nvSpPr>
        <p:spPr/>
        <p:txBody>
          <a:bodyPr>
            <a:normAutofit/>
          </a:bodyPr>
          <a:lstStyle/>
          <a:p>
            <a:pPr>
              <a:buNone/>
            </a:pPr>
            <a:r>
              <a:rPr lang="ru-RU" dirty="0" smtClean="0"/>
              <a:t>«Я пишу  не о маленьком, а о нормальном человеке. Бояться, мечтать, сомневаться,</a:t>
            </a:r>
          </a:p>
          <a:p>
            <a:pPr>
              <a:buNone/>
            </a:pPr>
            <a:r>
              <a:rPr lang="ru-RU" dirty="0" smtClean="0"/>
              <a:t>не понимать, страдать, тешить себя иллюзиями, любить, завидовать, браться не за своё дело, врать, надеяться – это всё нормально»</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тоска</a:t>
            </a:r>
            <a:endParaRPr lang="ru-RU" dirty="0"/>
          </a:p>
        </p:txBody>
      </p:sp>
      <p:pic>
        <p:nvPicPr>
          <p:cNvPr id="4" name="Содержимое 3" descr="тоска.jpg"/>
          <p:cNvPicPr>
            <a:picLocks noGrp="1" noChangeAspect="1"/>
          </p:cNvPicPr>
          <p:nvPr>
            <p:ph sz="quarter" idx="1"/>
          </p:nvPr>
        </p:nvPicPr>
        <p:blipFill>
          <a:blip r:embed="rId2" cstate="print"/>
          <a:stretch>
            <a:fillRect/>
          </a:stretch>
        </p:blipFill>
        <p:spPr>
          <a:xfrm>
            <a:off x="1578235" y="2505277"/>
            <a:ext cx="1799705" cy="2364971"/>
          </a:xfrm>
        </p:spPr>
      </p:pic>
      <p:sp>
        <p:nvSpPr>
          <p:cNvPr id="5" name="Содержимое 4"/>
          <p:cNvSpPr>
            <a:spLocks noGrp="1"/>
          </p:cNvSpPr>
          <p:nvPr>
            <p:ph sz="quarter" idx="2"/>
          </p:nvPr>
        </p:nvSpPr>
        <p:spPr/>
        <p:txBody>
          <a:bodyPr>
            <a:normAutofit fontScale="70000" lnSpcReduction="20000"/>
          </a:bodyPr>
          <a:lstStyle/>
          <a:p>
            <a:r>
              <a:rPr lang="ru-RU" b="1" dirty="0" smtClean="0"/>
              <a:t>Уйди, тоска!</a:t>
            </a:r>
            <a:endParaRPr lang="ru-RU" dirty="0" smtClean="0"/>
          </a:p>
          <a:p>
            <a:r>
              <a:rPr lang="ru-RU" b="1" i="1" dirty="0" smtClean="0">
                <a:hlinkClick r:id="rId3"/>
              </a:rPr>
              <a:t>Татьяна </a:t>
            </a:r>
            <a:r>
              <a:rPr lang="ru-RU" b="1" i="1" dirty="0" err="1" smtClean="0">
                <a:hlinkClick r:id="rId3"/>
              </a:rPr>
              <a:t>Ежевская</a:t>
            </a:r>
            <a:endParaRPr lang="ru-RU" dirty="0" smtClean="0"/>
          </a:p>
          <a:p>
            <a:r>
              <a:rPr lang="ru-RU" dirty="0" smtClean="0"/>
              <a:t>Зачем, тоска, ты душу гложешь</a:t>
            </a:r>
            <a:br>
              <a:rPr lang="ru-RU" dirty="0" smtClean="0"/>
            </a:br>
            <a:r>
              <a:rPr lang="ru-RU" dirty="0" smtClean="0"/>
              <a:t>И ешь, смакуя по кусочкам?</a:t>
            </a:r>
            <a:br>
              <a:rPr lang="ru-RU" dirty="0" smtClean="0"/>
            </a:br>
            <a:r>
              <a:rPr lang="ru-RU" dirty="0" smtClean="0"/>
              <a:t>Ты рода женского ведь тоже…</a:t>
            </a:r>
            <a:br>
              <a:rPr lang="ru-RU" dirty="0" smtClean="0"/>
            </a:br>
            <a:r>
              <a:rPr lang="ru-RU" dirty="0" smtClean="0"/>
              <a:t>Давай сейчас поставим точку.</a:t>
            </a:r>
            <a:br>
              <a:rPr lang="ru-RU" dirty="0" smtClean="0"/>
            </a:br>
            <a:r>
              <a:rPr lang="ru-RU" dirty="0" smtClean="0"/>
              <a:t/>
            </a:r>
            <a:br>
              <a:rPr lang="ru-RU" dirty="0" smtClean="0"/>
            </a:br>
            <a:r>
              <a:rPr lang="ru-RU" dirty="0" smtClean="0"/>
              <a:t>Оставь, уйди без сожаленья,</a:t>
            </a:r>
            <a:br>
              <a:rPr lang="ru-RU" dirty="0" smtClean="0"/>
            </a:br>
            <a:r>
              <a:rPr lang="ru-RU" dirty="0" smtClean="0"/>
              <a:t>Не надо грызть и мучить душу.</a:t>
            </a:r>
            <a:br>
              <a:rPr lang="ru-RU" dirty="0" smtClean="0"/>
            </a:br>
            <a:r>
              <a:rPr lang="ru-RU" dirty="0" smtClean="0"/>
              <a:t>Её отдай мне во владенье,</a:t>
            </a:r>
            <a:br>
              <a:rPr lang="ru-RU" dirty="0" smtClean="0"/>
            </a:br>
            <a:r>
              <a:rPr lang="ru-RU" dirty="0" smtClean="0"/>
              <a:t>Я договор наш не нарушу.</a:t>
            </a:r>
            <a:br>
              <a:rPr lang="ru-RU" dirty="0" smtClean="0"/>
            </a:br>
            <a:r>
              <a:rPr lang="ru-RU" dirty="0" smtClean="0"/>
              <a:t/>
            </a:r>
            <a:br>
              <a:rPr lang="ru-RU" dirty="0" smtClean="0"/>
            </a:br>
            <a:r>
              <a:rPr lang="ru-RU" dirty="0" smtClean="0"/>
              <a:t>Тревожить вновь тебя не буду.</a:t>
            </a:r>
            <a:br>
              <a:rPr lang="ru-RU" dirty="0" smtClean="0"/>
            </a:br>
            <a:r>
              <a:rPr lang="ru-RU" dirty="0" smtClean="0"/>
              <a:t>Лети, тоска, живи спокойно.</a:t>
            </a:r>
            <a:br>
              <a:rPr lang="ru-RU" dirty="0" smtClean="0"/>
            </a:br>
            <a:r>
              <a:rPr lang="ru-RU" dirty="0" smtClean="0"/>
              <a:t>Я просто о тебе забуду,</a:t>
            </a:r>
            <a:br>
              <a:rPr lang="ru-RU" dirty="0" smtClean="0"/>
            </a:br>
            <a:r>
              <a:rPr lang="ru-RU" dirty="0" smtClean="0"/>
              <a:t>Чтобы душе было не больно.</a:t>
            </a:r>
            <a:br>
              <a:rPr lang="ru-RU" dirty="0" smtClean="0"/>
            </a:br>
            <a:r>
              <a:rPr lang="ru-RU" dirty="0" smtClean="0"/>
              <a:t/>
            </a:r>
            <a:br>
              <a:rPr lang="ru-RU" dirty="0" smtClean="0"/>
            </a:br>
            <a:r>
              <a:rPr lang="ru-RU" dirty="0" smtClean="0"/>
              <a:t>И из растерзанных кусочков</a:t>
            </a:r>
            <a:br>
              <a:rPr lang="ru-RU" dirty="0" smtClean="0"/>
            </a:br>
            <a:r>
              <a:rPr lang="ru-RU" dirty="0" smtClean="0"/>
              <a:t>Слеплю прекрасное живое,</a:t>
            </a:r>
            <a:br>
              <a:rPr lang="ru-RU" dirty="0" smtClean="0"/>
            </a:br>
            <a:r>
              <a:rPr lang="ru-RU" dirty="0" smtClean="0"/>
              <a:t>И закруглю все уголочки,</a:t>
            </a:r>
            <a:br>
              <a:rPr lang="ru-RU" dirty="0" smtClean="0"/>
            </a:br>
            <a:r>
              <a:rPr lang="ru-RU" dirty="0" smtClean="0"/>
              <a:t>Ныряя в счастье с головою</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773796"/>
          </a:xfrm>
        </p:spPr>
        <p:txBody>
          <a:bodyPr/>
          <a:lstStyle/>
          <a:p>
            <a:r>
              <a:rPr lang="ru-RU" dirty="0" smtClean="0"/>
              <a:t>Источники информации:</a:t>
            </a:r>
            <a:endParaRPr lang="ru-RU" dirty="0"/>
          </a:p>
        </p:txBody>
      </p:sp>
      <p:sp>
        <p:nvSpPr>
          <p:cNvPr id="3" name="Содержимое 2"/>
          <p:cNvSpPr>
            <a:spLocks noGrp="1"/>
          </p:cNvSpPr>
          <p:nvPr>
            <p:ph sz="quarter" idx="1"/>
          </p:nvPr>
        </p:nvSpPr>
        <p:spPr>
          <a:xfrm>
            <a:off x="914400" y="1214422"/>
            <a:ext cx="7772400" cy="5141138"/>
          </a:xfrm>
        </p:spPr>
        <p:txBody>
          <a:bodyPr>
            <a:normAutofit lnSpcReduction="10000"/>
          </a:bodyPr>
          <a:lstStyle/>
          <a:p>
            <a:pPr>
              <a:buNone/>
            </a:pPr>
            <a:r>
              <a:rPr lang="ru-RU" sz="2400" u="sng" dirty="0" smtClean="0">
                <a:hlinkClick r:id="rId2"/>
              </a:rPr>
              <a:t>http://www.ofiel.ru/angel/angel67.php</a:t>
            </a:r>
            <a:endParaRPr lang="ru-RU" sz="2400" dirty="0" smtClean="0"/>
          </a:p>
          <a:p>
            <a:pPr>
              <a:buNone/>
            </a:pPr>
            <a:r>
              <a:rPr lang="ru-RU" sz="2400" u="sng" dirty="0" smtClean="0">
                <a:hlinkClick r:id="rId3"/>
              </a:rPr>
              <a:t>http://ru.wikipedia.org/wiki/%C4%F3%F8%E0</a:t>
            </a:r>
            <a:endParaRPr lang="ru-RU" sz="2400" dirty="0" smtClean="0"/>
          </a:p>
          <a:p>
            <a:pPr>
              <a:buNone/>
            </a:pPr>
            <a:r>
              <a:rPr lang="ru-RU" sz="2200" u="sng" dirty="0" smtClean="0">
                <a:hlinkClick r:id="rId4"/>
              </a:rPr>
              <a:t>http://images.yandex.ru/yandsearch?text=начать%20с%20чистого%20листа&amp;noreask=1&amp;img_url=www.stihi.ru%2Fpics%2F2011%2F08%2F18%2F3674.jpg&amp;pos=20</a:t>
            </a:r>
            <a:endParaRPr lang="ru-RU" sz="2200" dirty="0" smtClean="0"/>
          </a:p>
          <a:p>
            <a:pPr>
              <a:buNone/>
            </a:pPr>
            <a:r>
              <a:rPr lang="ru-RU" sz="2200" u="sng" dirty="0" smtClean="0">
                <a:hlinkClick r:id="rId5"/>
              </a:rPr>
              <a:t>http://images.yandex.ru/yandsearch?text=одиночество&amp;noreask=1&amp;img_url=i93.beon.ru%2F46%2F30%2F1163046%2F56%2F39346856%2F165.jpeg&amp;pos=3&amp;rpt=simage</a:t>
            </a:r>
            <a:endParaRPr lang="ru-RU" sz="2200" dirty="0" smtClean="0"/>
          </a:p>
          <a:p>
            <a:pPr>
              <a:buNone/>
            </a:pPr>
            <a:r>
              <a:rPr lang="ru-RU" sz="2200" u="sng" dirty="0" smtClean="0">
                <a:hlinkClick r:id="rId6"/>
              </a:rPr>
              <a:t>http://images.yandex.ru/yandsearch?text=душа%20человека&amp;noreask=1&amp;img_url=www.odessa.net%2Fimages%2Fhumor%2F2012%2F03%2F23%2F1329%2F0.jpg&amp;pos=22&amp;r</a:t>
            </a:r>
            <a:r>
              <a:rPr lang="ru-RU" sz="2400" u="sng" dirty="0" smtClean="0">
                <a:hlinkClick r:id="rId7"/>
              </a:rPr>
              <a:t> http://www.prozakonkurs.ru/articles/article53.php</a:t>
            </a:r>
            <a:r>
              <a:rPr lang="ru-RU" sz="2400" u="sng" dirty="0" smtClean="0"/>
              <a:t>(ремин)</a:t>
            </a:r>
            <a:endParaRPr lang="ru-RU" sz="2400" dirty="0" smtClean="0"/>
          </a:p>
          <a:p>
            <a:pPr>
              <a:buNone/>
            </a:pPr>
            <a:r>
              <a:rPr lang="ru-RU" sz="2400" dirty="0" smtClean="0"/>
              <a:t>http://tntolstaya.narod.ru/oth.htm(портрет)</a:t>
            </a:r>
          </a:p>
          <a:p>
            <a:endParaRPr lang="ru-RU"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душа?</a:t>
            </a:r>
            <a:endParaRPr lang="ru-RU" dirty="0"/>
          </a:p>
        </p:txBody>
      </p:sp>
      <p:sp>
        <p:nvSpPr>
          <p:cNvPr id="3" name="Содержимое 2"/>
          <p:cNvSpPr>
            <a:spLocks noGrp="1"/>
          </p:cNvSpPr>
          <p:nvPr>
            <p:ph sz="quarter" idx="1"/>
          </p:nvPr>
        </p:nvSpPr>
        <p:spPr/>
        <p:txBody>
          <a:bodyPr>
            <a:normAutofit fontScale="92500" lnSpcReduction="20000"/>
          </a:bodyPr>
          <a:lstStyle/>
          <a:p>
            <a:pPr>
              <a:buNone/>
            </a:pPr>
            <a:r>
              <a:rPr lang="ru-RU" dirty="0" smtClean="0"/>
              <a:t>Вы </a:t>
            </a:r>
            <a:r>
              <a:rPr lang="ru-RU" dirty="0" smtClean="0"/>
              <a:t>можете отличить душевного человека от равнодушного?</a:t>
            </a:r>
          </a:p>
          <a:p>
            <a:endParaRPr lang="ru-RU" dirty="0" smtClean="0"/>
          </a:p>
          <a:p>
            <a:endParaRPr lang="ru-RU" dirty="0" smtClean="0"/>
          </a:p>
          <a:p>
            <a:pPr>
              <a:buNone/>
            </a:pPr>
            <a:r>
              <a:rPr lang="ru-RU" dirty="0" smtClean="0"/>
              <a:t>Знакомы вам состояния, когда «на душе кошки скребут»  или «душа поёт»?</a:t>
            </a:r>
            <a:endParaRPr lang="ru-RU" dirty="0"/>
          </a:p>
        </p:txBody>
      </p:sp>
      <p:sp>
        <p:nvSpPr>
          <p:cNvPr id="4" name="Содержимое 3"/>
          <p:cNvSpPr>
            <a:spLocks noGrp="1"/>
          </p:cNvSpPr>
          <p:nvPr>
            <p:ph sz="quarter" idx="2"/>
          </p:nvPr>
        </p:nvSpPr>
        <p:spPr/>
        <p:txBody>
          <a:bodyPr>
            <a:normAutofit fontScale="92500" lnSpcReduction="20000"/>
          </a:bodyPr>
          <a:lstStyle/>
          <a:p>
            <a:pPr>
              <a:buNone/>
            </a:pPr>
            <a:r>
              <a:rPr lang="ru-RU" dirty="0" smtClean="0"/>
              <a:t>Душа- 1. Внутренний психический мир человека, его сознание   </a:t>
            </a:r>
            <a:r>
              <a:rPr lang="ru-RU" i="1" dirty="0" smtClean="0"/>
              <a:t>Предан душой и телом</a:t>
            </a:r>
            <a:r>
              <a:rPr lang="ru-RU" dirty="0" smtClean="0"/>
              <a:t>. 2. То или иное свойство характера, а также человек с теми или иными свойствами </a:t>
            </a:r>
            <a:r>
              <a:rPr lang="ru-RU" i="1" dirty="0" smtClean="0"/>
              <a:t>Низкая д. 3.</a:t>
            </a:r>
            <a:r>
              <a:rPr lang="ru-RU" dirty="0" smtClean="0"/>
              <a:t>Вдохновитель чего-н., главное лицо. </a:t>
            </a:r>
            <a:r>
              <a:rPr lang="ru-RU" i="1" dirty="0" smtClean="0"/>
              <a:t>Д.общества.</a:t>
            </a:r>
            <a:r>
              <a:rPr lang="ru-RU" dirty="0" smtClean="0"/>
              <a:t> 4. О человеке ( в идиомах)</a:t>
            </a:r>
            <a:r>
              <a:rPr lang="ru-RU" i="1" dirty="0" smtClean="0"/>
              <a:t>В доме ни души.</a:t>
            </a:r>
            <a:r>
              <a:rPr lang="ru-RU" dirty="0" smtClean="0"/>
              <a:t>5. В старину крепостной крестьянин.</a:t>
            </a:r>
            <a:r>
              <a:rPr lang="ru-RU" i="1" dirty="0" smtClean="0"/>
              <a:t> Мёртвые души.</a:t>
            </a:r>
            <a:r>
              <a:rPr lang="ru-RU" dirty="0" smtClean="0"/>
              <a:t> </a:t>
            </a:r>
          </a:p>
          <a:p>
            <a:pPr>
              <a:buNone/>
            </a:pPr>
            <a:r>
              <a:rPr lang="ru-RU" dirty="0" smtClean="0"/>
              <a:t>Словарь С.И.Ожегова и Н.Ю.Шведова</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Душа – выдумка людей или физическая величина?</a:t>
            </a:r>
            <a:endParaRPr lang="ru-RU" dirty="0"/>
          </a:p>
        </p:txBody>
      </p:sp>
      <p:pic>
        <p:nvPicPr>
          <p:cNvPr id="4" name="Содержимое 3" descr="душа2.jpg"/>
          <p:cNvPicPr>
            <a:picLocks noGrp="1" noChangeAspect="1"/>
          </p:cNvPicPr>
          <p:nvPr>
            <p:ph sz="quarter" idx="1"/>
          </p:nvPr>
        </p:nvPicPr>
        <p:blipFill>
          <a:blip r:embed="rId2"/>
          <a:stretch>
            <a:fillRect/>
          </a:stretch>
        </p:blipFill>
        <p:spPr>
          <a:xfrm>
            <a:off x="0" y="1142984"/>
            <a:ext cx="9143999" cy="571501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85818"/>
          </a:xfrm>
        </p:spPr>
        <p:txBody>
          <a:bodyPr/>
          <a:lstStyle/>
          <a:p>
            <a:r>
              <a:rPr lang="ru-RU" dirty="0" smtClean="0"/>
              <a:t> «Чистый лист»</a:t>
            </a:r>
            <a:endParaRPr lang="ru-RU" dirty="0"/>
          </a:p>
        </p:txBody>
      </p:sp>
      <p:sp>
        <p:nvSpPr>
          <p:cNvPr id="5" name="Содержимое 4"/>
          <p:cNvSpPr>
            <a:spLocks noGrp="1"/>
          </p:cNvSpPr>
          <p:nvPr>
            <p:ph sz="quarter" idx="1"/>
          </p:nvPr>
        </p:nvSpPr>
        <p:spPr>
          <a:xfrm>
            <a:off x="457200" y="1000108"/>
            <a:ext cx="8229600" cy="5572164"/>
          </a:xfrm>
        </p:spPr>
        <p:txBody>
          <a:bodyPr>
            <a:normAutofit fontScale="85000" lnSpcReduction="10000"/>
          </a:bodyPr>
          <a:lstStyle/>
          <a:p>
            <a:pPr>
              <a:buNone/>
            </a:pPr>
            <a:r>
              <a:rPr lang="ru-RU" b="1" dirty="0" smtClean="0"/>
              <a:t>«Каждую ночь к Игнатьеву приходила тоска. Тяжелая, смутная, с опущенной головой, садилась на краешек постели, брала за руку – печальная сиделка у безнадёжного больного. Так и молчали часами – рука в руке.</a:t>
            </a:r>
            <a:endParaRPr lang="ru-RU" dirty="0" smtClean="0"/>
          </a:p>
          <a:p>
            <a:pPr>
              <a:buNone/>
            </a:pPr>
            <a:r>
              <a:rPr lang="ru-RU" b="1" dirty="0" smtClean="0"/>
              <a:t>За стеной землистая, усталая, дорогая жена спит под рваным пледом. Разметался беленький </a:t>
            </a:r>
            <a:r>
              <a:rPr lang="ru-RU" b="1" dirty="0" err="1" smtClean="0"/>
              <a:t>Валерик</a:t>
            </a:r>
            <a:r>
              <a:rPr lang="ru-RU" b="1" dirty="0" smtClean="0"/>
              <a:t> – хилый, болезненный росточек, жалкий до спазм – сыпь, желёзки, тёмные круги под глазами.</a:t>
            </a:r>
            <a:endParaRPr lang="ru-RU" dirty="0" smtClean="0"/>
          </a:p>
          <a:p>
            <a:pPr>
              <a:buNone/>
            </a:pPr>
            <a:r>
              <a:rPr lang="ru-RU" b="1" dirty="0" smtClean="0"/>
              <a:t>Тоска ждала, лежала в широкой постели, подвинулась, дала место Игнатьеву, обняла, положила ему голову на грудь. На срубленные сады. Обмелевшие моря, пепелища городов.</a:t>
            </a:r>
            <a:endParaRPr lang="ru-RU" dirty="0" smtClean="0"/>
          </a:p>
          <a:p>
            <a:pPr>
              <a:buNone/>
            </a:pPr>
            <a:r>
              <a:rPr lang="ru-RU" b="1" dirty="0" smtClean="0"/>
              <a:t>Но ещё не все убиты: под утро, когда Игнатьев спит, откуда – то из землянок выходит  Живое; разгребает обгоревшие брёвна, сажает маленькие ростки рассады: пластмассовые примулы, картонные дубки, таскает кубики, возводит времянки. Из детской лейки наполняет чаши морей и простым карандашом проводит тёмную извилистую черту прибоя.»</a:t>
            </a:r>
            <a:endParaRPr lang="ru-RU" dirty="0" smtClean="0"/>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Одиночество в </a:t>
            </a:r>
            <a:r>
              <a:rPr lang="ru-RU" dirty="0" smtClean="0"/>
              <a:t>импрессионизме</a:t>
            </a:r>
            <a:endParaRPr lang="ru-RU" dirty="0"/>
          </a:p>
        </p:txBody>
      </p:sp>
      <p:pic>
        <p:nvPicPr>
          <p:cNvPr id="5" name="Содержимое 4" descr="один2.jpg"/>
          <p:cNvPicPr>
            <a:picLocks noGrp="1" noChangeAspect="1"/>
          </p:cNvPicPr>
          <p:nvPr>
            <p:ph sz="quarter" idx="1"/>
          </p:nvPr>
        </p:nvPicPr>
        <p:blipFill>
          <a:blip r:embed="rId2" cstate="print"/>
          <a:stretch>
            <a:fillRect/>
          </a:stretch>
        </p:blipFill>
        <p:spPr>
          <a:xfrm>
            <a:off x="458095" y="2087562"/>
            <a:ext cx="4039985" cy="3200400"/>
          </a:xfrm>
        </p:spPr>
      </p:pic>
      <p:pic>
        <p:nvPicPr>
          <p:cNvPr id="6" name="Содержимое 5" descr="крик.jpg"/>
          <p:cNvPicPr>
            <a:picLocks noGrp="1" noChangeAspect="1"/>
          </p:cNvPicPr>
          <p:nvPr>
            <p:ph sz="quarter" idx="2"/>
          </p:nvPr>
        </p:nvPicPr>
        <p:blipFill>
          <a:blip r:embed="rId3"/>
          <a:stretch>
            <a:fillRect/>
          </a:stretch>
        </p:blipFill>
        <p:spPr>
          <a:xfrm>
            <a:off x="4389664" y="1500174"/>
            <a:ext cx="4540054" cy="457203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868346"/>
          </a:xfrm>
        </p:spPr>
        <p:txBody>
          <a:bodyPr/>
          <a:lstStyle/>
          <a:p>
            <a:endParaRPr lang="ru-RU" dirty="0"/>
          </a:p>
        </p:txBody>
      </p:sp>
      <p:sp>
        <p:nvSpPr>
          <p:cNvPr id="6" name="Содержимое 5"/>
          <p:cNvSpPr>
            <a:spLocks noGrp="1"/>
          </p:cNvSpPr>
          <p:nvPr>
            <p:ph sz="quarter" idx="1"/>
          </p:nvPr>
        </p:nvSpPr>
        <p:spPr>
          <a:xfrm>
            <a:off x="457200" y="285728"/>
            <a:ext cx="8229600" cy="6429420"/>
          </a:xfrm>
        </p:spPr>
        <p:txBody>
          <a:bodyPr>
            <a:normAutofit lnSpcReduction="10000"/>
          </a:bodyPr>
          <a:lstStyle/>
          <a:p>
            <a:pPr>
              <a:buNone/>
            </a:pPr>
            <a:r>
              <a:rPr lang="ru-RU" sz="1800" b="1" dirty="0" smtClean="0"/>
              <a:t>«</a:t>
            </a:r>
            <a:r>
              <a:rPr lang="ru-RU" sz="2000" b="1" dirty="0" smtClean="0"/>
              <a:t>Плохо, понимаешь, -давит. Каждый день даю себе слово: завтра стану другим человеком, взбодрюсь, Анастасию забуду, заработаю кучу денег, вывезу </a:t>
            </a:r>
            <a:r>
              <a:rPr lang="ru-RU" sz="2000" b="1" dirty="0" err="1" smtClean="0"/>
              <a:t>Валерочку</a:t>
            </a:r>
            <a:r>
              <a:rPr lang="ru-RU" sz="2000" b="1" dirty="0" smtClean="0"/>
              <a:t> на юг... Квартиру отремонтирую, буду бегать по утрам... А ночью – тоска.</a:t>
            </a:r>
            <a:endParaRPr lang="ru-RU" sz="2000" dirty="0" smtClean="0"/>
          </a:p>
          <a:p>
            <a:pPr>
              <a:buNone/>
            </a:pPr>
            <a:r>
              <a:rPr lang="ru-RU" sz="2000" b="1" dirty="0" smtClean="0"/>
              <a:t>- Я не понимаю, - говорил друг,- ну что ты </a:t>
            </a:r>
            <a:r>
              <a:rPr lang="ru-RU" sz="2000" b="1" dirty="0" err="1" smtClean="0"/>
              <a:t>выкобениваешься</a:t>
            </a:r>
            <a:r>
              <a:rPr lang="ru-RU" sz="2000" b="1" dirty="0" smtClean="0"/>
              <a:t>? У всех примерно такие  обстоятельства, в чём дело? Живём же как-то.</a:t>
            </a:r>
            <a:endParaRPr lang="ru-RU" sz="2000" dirty="0" smtClean="0"/>
          </a:p>
          <a:p>
            <a:pPr>
              <a:buNone/>
            </a:pPr>
            <a:r>
              <a:rPr lang="ru-RU" sz="2000" b="1" dirty="0" smtClean="0"/>
              <a:t>- Ты пойми: вот тут, - Игнатьев, показывая на грудь, - живое, живое, оно болит!</a:t>
            </a:r>
            <a:endParaRPr lang="ru-RU" sz="2000" dirty="0" smtClean="0"/>
          </a:p>
          <a:p>
            <a:pPr>
              <a:buNone/>
            </a:pPr>
            <a:r>
              <a:rPr lang="ru-RU" sz="2000" b="1" dirty="0" smtClean="0"/>
              <a:t>- Ну и </a:t>
            </a:r>
            <a:r>
              <a:rPr lang="ru-RU" sz="2000" b="1" dirty="0" err="1" smtClean="0"/>
              <a:t>дурак</a:t>
            </a:r>
            <a:r>
              <a:rPr lang="ru-RU" sz="2000" b="1" dirty="0" smtClean="0"/>
              <a:t>, - друг чистил зуб спичкой. – Потому и болит, что живое. А ты как хотел? </a:t>
            </a:r>
            <a:endParaRPr lang="ru-RU" sz="2000" dirty="0" smtClean="0"/>
          </a:p>
          <a:p>
            <a:pPr>
              <a:buNone/>
            </a:pPr>
            <a:r>
              <a:rPr lang="ru-RU" sz="2000" b="1" dirty="0" smtClean="0"/>
              <a:t>- А я хочу, чтоб не болело. А мне вот тяжело. А я вот, представь себе , страдаю. И жена страдает, и </a:t>
            </a:r>
            <a:r>
              <a:rPr lang="ru-RU" sz="2000" b="1" dirty="0" err="1" smtClean="0"/>
              <a:t>Валерочка</a:t>
            </a:r>
            <a:r>
              <a:rPr lang="ru-RU" sz="2000" b="1" dirty="0" smtClean="0"/>
              <a:t> страдает, и Анастасия, наверное, тоже страдает и выключает телефон. И все мы мучаем друг </a:t>
            </a:r>
            <a:r>
              <a:rPr lang="ru-RU" sz="2000" b="1" dirty="0" err="1" smtClean="0"/>
              <a:t>друга...Я</a:t>
            </a:r>
            <a:r>
              <a:rPr lang="ru-RU" sz="2000" b="1" dirty="0" smtClean="0"/>
              <a:t> болен и хочу быть здоровым.</a:t>
            </a:r>
            <a:endParaRPr lang="ru-RU" sz="2000" dirty="0" smtClean="0"/>
          </a:p>
          <a:p>
            <a:pPr>
              <a:buNone/>
            </a:pPr>
            <a:r>
              <a:rPr lang="ru-RU" sz="2000" b="1" dirty="0" smtClean="0"/>
              <a:t>- А коли так, отдай себе отчет: больной орган необходимо ампутировать. Как аппендикс.</a:t>
            </a:r>
            <a:endParaRPr lang="ru-RU" sz="2000" dirty="0" smtClean="0"/>
          </a:p>
          <a:p>
            <a:pPr>
              <a:buNone/>
            </a:pPr>
            <a:r>
              <a:rPr lang="ru-RU" sz="2000" b="1" dirty="0" smtClean="0"/>
              <a:t>Игнатьев поднял голову, изумился.</a:t>
            </a:r>
            <a:endParaRPr lang="ru-RU" sz="2000" dirty="0" smtClean="0"/>
          </a:p>
          <a:p>
            <a:pPr>
              <a:buNone/>
            </a:pPr>
            <a:r>
              <a:rPr lang="ru-RU" sz="2000" b="1" dirty="0" smtClean="0"/>
              <a:t>- В каком смысле ампутировать?</a:t>
            </a:r>
            <a:endParaRPr lang="ru-RU" sz="2000" dirty="0" smtClean="0"/>
          </a:p>
          <a:p>
            <a:pPr>
              <a:buNone/>
            </a:pPr>
            <a:r>
              <a:rPr lang="ru-RU" sz="2000" b="1" dirty="0" smtClean="0"/>
              <a:t>- В медицинском. Сейчас это делают.»  </a:t>
            </a:r>
            <a:endParaRPr lang="ru-RU" sz="2000" dirty="0" smtClean="0"/>
          </a:p>
          <a:p>
            <a:endParaRPr lang="ru-RU"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85794"/>
          </a:xfrm>
        </p:spPr>
        <p:txBody>
          <a:bodyPr>
            <a:normAutofit/>
          </a:bodyPr>
          <a:lstStyle/>
          <a:p>
            <a:r>
              <a:rPr lang="ru-RU" dirty="0" smtClean="0"/>
              <a:t>возможность</a:t>
            </a:r>
            <a:endParaRPr lang="ru-RU" dirty="0"/>
          </a:p>
        </p:txBody>
      </p:sp>
      <p:pic>
        <p:nvPicPr>
          <p:cNvPr id="4" name="Содержимое 3" descr="журнал.jpg"/>
          <p:cNvPicPr>
            <a:picLocks noGrp="1" noChangeAspect="1"/>
          </p:cNvPicPr>
          <p:nvPr>
            <p:ph sz="quarter" idx="1"/>
          </p:nvPr>
        </p:nvPicPr>
        <p:blipFill>
          <a:blip r:embed="rId2"/>
          <a:srcRect l="5050" t="5031" r="4040" b="4253"/>
          <a:stretch>
            <a:fillRect/>
          </a:stretch>
        </p:blipFill>
        <p:spPr>
          <a:xfrm>
            <a:off x="0" y="785794"/>
            <a:ext cx="9144000" cy="607220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785794"/>
            <a:ext cx="8229600" cy="5340369"/>
          </a:xfrm>
        </p:spPr>
        <p:txBody>
          <a:bodyPr>
            <a:normAutofit fontScale="85000" lnSpcReduction="20000"/>
          </a:bodyPr>
          <a:lstStyle/>
          <a:p>
            <a:pPr>
              <a:buNone/>
            </a:pPr>
            <a:r>
              <a:rPr lang="ru-RU" dirty="0" smtClean="0"/>
              <a:t>«</a:t>
            </a:r>
            <a:r>
              <a:rPr lang="ru-RU" b="1" dirty="0" smtClean="0"/>
              <a:t>Только слабые жалеют о напрасных жертвах. Он будет сильным. Он сожжет всё, что воздвигает преграды. Он заарканит, приторочит к седлу, приручит ускользающую Анастасию. Он </a:t>
            </a:r>
            <a:r>
              <a:rPr lang="ru-RU" b="1" dirty="0" err="1" smtClean="0"/>
              <a:t>приподымет</a:t>
            </a:r>
            <a:r>
              <a:rPr lang="ru-RU" b="1" dirty="0" smtClean="0"/>
              <a:t> землистое, опущенное лицо дорогой измученной жены. Противоречия не будут разрывать его. </a:t>
            </a:r>
            <a:r>
              <a:rPr lang="ru-RU" b="1" dirty="0" err="1" smtClean="0"/>
              <a:t>Ясно,справедливо</a:t>
            </a:r>
            <a:r>
              <a:rPr lang="ru-RU" b="1" dirty="0" smtClean="0"/>
              <a:t> уравновесятся достойные .вот твоё место, жена. Владей. Вот твоё место, Анастасия. Цари. Улыбнись и ты, маленький </a:t>
            </a:r>
            <a:r>
              <a:rPr lang="ru-RU" b="1" dirty="0" err="1" smtClean="0"/>
              <a:t>Валерик</a:t>
            </a:r>
            <a:r>
              <a:rPr lang="ru-RU" b="1" dirty="0" smtClean="0"/>
              <a:t>. Твои ножки окрепнут, и желёзки пройдут, ибо папа любит тебя, бледный городской картофельный росточек. Папа станет богатым. Он позовёт дорогих докторов в золотых очках, с кожаными саквояжами. Бережно передавая тебя с рук на руки, они понесут тебя к фруктовым берегам вечно синего моря, и лимонный, апельсинный ветерок сдует тёмные круги с твоих глаз. Кто это идёт, стройный, как кедр, крепкий как сталь, пружинистыми шагами, не знающий постыдных сомнений? Это идёт Игнатьев. Путь его прям, заработок высок, взгляд уверен, женщины смотрят ему вслед.» </a:t>
            </a:r>
            <a:endParaRPr lang="ru-RU"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454</TotalTime>
  <Words>1350</Words>
  <PresentationFormat>Экран (4:3)</PresentationFormat>
  <Paragraphs>87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Начальная</vt:lpstr>
      <vt:lpstr>Татьяна Толстая</vt:lpstr>
      <vt:lpstr>Татьяна Толстая</vt:lpstr>
      <vt:lpstr>Что такое душа?</vt:lpstr>
      <vt:lpstr>Душа – выдумка людей или физическая величина?</vt:lpstr>
      <vt:lpstr> «Чистый лист»</vt:lpstr>
      <vt:lpstr>Одиночество в импрессионизме</vt:lpstr>
      <vt:lpstr>Слайд 7</vt:lpstr>
      <vt:lpstr>возможность</vt:lpstr>
      <vt:lpstr>Слайд 9</vt:lpstr>
      <vt:lpstr>« К фруктовым берегам...»</vt:lpstr>
      <vt:lpstr>Слайд 11</vt:lpstr>
      <vt:lpstr>тревога</vt:lpstr>
      <vt:lpstr>Словарная работа</vt:lpstr>
      <vt:lpstr>Слайд 14</vt:lpstr>
      <vt:lpstr>Найдите изменения в лексике</vt:lpstr>
      <vt:lpstr>Слайд 16</vt:lpstr>
      <vt:lpstr>Беседа по содержанию рассказа</vt:lpstr>
      <vt:lpstr>Можно ли начать жизнь с чистого листа?</vt:lpstr>
      <vt:lpstr>Творческая работа</vt:lpstr>
      <vt:lpstr>тоска</vt:lpstr>
      <vt:lpstr>Источники информации: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Татьяна Толстая</dc:title>
  <cp:lastModifiedBy>Admin</cp:lastModifiedBy>
  <cp:revision>51</cp:revision>
  <dcterms:modified xsi:type="dcterms:W3CDTF">2012-11-21T20:06:35Z</dcterms:modified>
</cp:coreProperties>
</file>