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4" r:id="rId2"/>
    <p:sldId id="265" r:id="rId3"/>
    <p:sldId id="256" r:id="rId4"/>
    <p:sldId id="263" r:id="rId5"/>
    <p:sldId id="262" r:id="rId6"/>
    <p:sldId id="261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3399"/>
    <a:srgbClr val="003300"/>
    <a:srgbClr val="292929"/>
    <a:srgbClr val="A2B8B4"/>
    <a:srgbClr val="9CA9BE"/>
    <a:srgbClr val="5F5F5F"/>
    <a:srgbClr val="333333"/>
    <a:srgbClr val="C0C0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148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EB30A08-E1DD-4E0E-B7C1-360065BCD6E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04B1D0-B623-4E2B-9BDF-C3556F81447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DB045F-5E0F-4D71-AB79-FF5DF023A0C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BB02A6-BFA3-4F4B-877F-ABAA03079D8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7AF550-DC5D-45EF-B01D-F952BFCD914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A2D485-D3DD-4AF9-81ED-01EF7EC2103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F6B644-2F9B-4A5D-B433-6F7D54A38B7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368C77-A35E-48D6-BE74-B886307CF4B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C3BA10-2DD9-4E58-BBEC-E96A670A8CB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45C369-7028-41AC-985F-B8B23BE97C4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0537AB-31A5-4163-B95D-D0467214FAF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8272247E-3354-45BC-91D1-36688D0FA3A1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gif"/><Relationship Id="rId5" Type="http://schemas.openxmlformats.org/officeDocument/2006/relationships/image" Target="../media/image10.gif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gif"/><Relationship Id="rId5" Type="http://schemas.openxmlformats.org/officeDocument/2006/relationships/image" Target="../media/image10.gif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916238" y="1628775"/>
            <a:ext cx="5976937" cy="639763"/>
          </a:xfrm>
        </p:spPr>
        <p:txBody>
          <a:bodyPr/>
          <a:lstStyle/>
          <a:p>
            <a:r>
              <a:rPr lang="ru-RU" sz="3800">
                <a:solidFill>
                  <a:schemeClr val="tx1"/>
                </a:solidFill>
                <a:effectLst/>
                <a:latin typeface="Arial" charset="0"/>
              </a:rPr>
              <a:t>Координатная плоскость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084888" y="6092825"/>
            <a:ext cx="2808287" cy="504825"/>
          </a:xfrm>
        </p:spPr>
        <p:txBody>
          <a:bodyPr/>
          <a:lstStyle/>
          <a:p>
            <a:endParaRPr lang="ru-RU" sz="2000" dirty="0">
              <a:solidFill>
                <a:srgbClr val="333333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333375"/>
            <a:ext cx="7067550" cy="1384300"/>
          </a:xfrm>
        </p:spPr>
        <p:txBody>
          <a:bodyPr/>
          <a:lstStyle/>
          <a:p>
            <a:r>
              <a:rPr lang="ru-RU">
                <a:solidFill>
                  <a:srgbClr val="333333"/>
                </a:solidFill>
                <a:effectLst/>
                <a:latin typeface="Arial" charset="0"/>
              </a:rPr>
              <a:t>Цели урока: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916113"/>
            <a:ext cx="7138987" cy="4114800"/>
          </a:xfrm>
        </p:spPr>
        <p:txBody>
          <a:bodyPr/>
          <a:lstStyle/>
          <a:p>
            <a:r>
              <a:rPr lang="ru-RU">
                <a:solidFill>
                  <a:srgbClr val="333333"/>
                </a:solidFill>
                <a:effectLst/>
                <a:latin typeface="Arial" charset="0"/>
              </a:rPr>
              <a:t>Повторить все термины, связанные с координатами на плоскости.</a:t>
            </a:r>
          </a:p>
          <a:p>
            <a:r>
              <a:rPr lang="ru-RU">
                <a:solidFill>
                  <a:srgbClr val="333333"/>
                </a:solidFill>
                <a:effectLst/>
                <a:latin typeface="Arial" charset="0"/>
              </a:rPr>
              <a:t>Изучить алгоритмы нахождения координат точки на плоскости.</a:t>
            </a:r>
          </a:p>
          <a:p>
            <a:r>
              <a:rPr lang="ru-RU">
                <a:solidFill>
                  <a:srgbClr val="333333"/>
                </a:solidFill>
                <a:effectLst/>
                <a:latin typeface="Arial" charset="0"/>
              </a:rPr>
              <a:t>Выработать умение пользоваться изученными алгоритмами.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Свито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9813" y="908050"/>
            <a:ext cx="8032750" cy="576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066800" y="1268413"/>
            <a:ext cx="8077200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ru-RU" sz="2400">
                <a:solidFill>
                  <a:srgbClr val="FF3300"/>
                </a:solidFill>
                <a:latin typeface="Times New Roman" pitchFamily="18" charset="0"/>
              </a:rPr>
              <a:t>Б</a:t>
            </a:r>
            <a:r>
              <a:rPr lang="ru-RU" sz="2400">
                <a:solidFill>
                  <a:srgbClr val="010000"/>
                </a:solidFill>
                <a:latin typeface="Times New Roman" pitchFamily="18" charset="0"/>
              </a:rPr>
              <a:t>олее чем за 100 лет до нашей эры греческий ученый Гиппарх предложил провести на карте Земли параллели и меридианы.</a:t>
            </a:r>
          </a:p>
          <a:p>
            <a:r>
              <a:rPr lang="ru-RU" sz="2400">
                <a:solidFill>
                  <a:srgbClr val="010000"/>
                </a:solidFill>
                <a:latin typeface="Times New Roman" pitchFamily="18" charset="0"/>
              </a:rPr>
              <a:t> </a:t>
            </a:r>
            <a:r>
              <a:rPr lang="ru-RU" sz="2400">
                <a:solidFill>
                  <a:srgbClr val="FF3300"/>
                </a:solidFill>
                <a:latin typeface="Times New Roman" pitchFamily="18" charset="0"/>
              </a:rPr>
              <a:t>В</a:t>
            </a:r>
            <a:r>
              <a:rPr lang="ru-RU" sz="2400">
                <a:solidFill>
                  <a:srgbClr val="010000"/>
                </a:solidFill>
                <a:latin typeface="Times New Roman" pitchFamily="18" charset="0"/>
              </a:rPr>
              <a:t> Х</a:t>
            </a:r>
            <a:r>
              <a:rPr lang="en-US" sz="2400">
                <a:solidFill>
                  <a:srgbClr val="010000"/>
                </a:solidFill>
                <a:latin typeface="Times New Roman" pitchFamily="18" charset="0"/>
              </a:rPr>
              <a:t>IV</a:t>
            </a:r>
            <a:r>
              <a:rPr lang="ru-RU" sz="2400">
                <a:solidFill>
                  <a:srgbClr val="010000"/>
                </a:solidFill>
                <a:latin typeface="Times New Roman" pitchFamily="18" charset="0"/>
              </a:rPr>
              <a:t> веке французский ученый Оресле по аналогии с географическими координатами создал координатную плоскость. Он поместил на плоскость прямоугольную</a:t>
            </a:r>
            <a:r>
              <a:rPr lang="ru-RU" sz="2400">
                <a:latin typeface="Times New Roman" pitchFamily="18" charset="0"/>
              </a:rPr>
              <a:t> сетку</a:t>
            </a:r>
            <a:r>
              <a:rPr lang="ru-RU" sz="2400">
                <a:solidFill>
                  <a:srgbClr val="010000"/>
                </a:solidFill>
                <a:latin typeface="Times New Roman" pitchFamily="18" charset="0"/>
              </a:rPr>
              <a:t> и назвал широтой и долготой то , что сейчас мы называем абсциссой и ординатой. Термины абсцисса и ордината были введены в употребление Лейбницем в </a:t>
            </a:r>
            <a:r>
              <a:rPr lang="en-US" sz="2400">
                <a:solidFill>
                  <a:srgbClr val="010000"/>
                </a:solidFill>
                <a:latin typeface="Times New Roman" pitchFamily="18" charset="0"/>
              </a:rPr>
              <a:t>XVII</a:t>
            </a:r>
            <a:r>
              <a:rPr lang="ru-RU" sz="2400">
                <a:solidFill>
                  <a:srgbClr val="010000"/>
                </a:solidFill>
                <a:latin typeface="Times New Roman" pitchFamily="18" charset="0"/>
              </a:rPr>
              <a:t> веке. Однако основная роль в создании метода координат принадлежит французскому ученому Рене Декарту (1596 –1650).                                     </a:t>
            </a:r>
            <a:r>
              <a:rPr lang="ru-RU" sz="2400">
                <a:solidFill>
                  <a:srgbClr val="FF3300"/>
                </a:solidFill>
                <a:latin typeface="Times New Roman" pitchFamily="18" charset="0"/>
              </a:rPr>
              <a:t>В</a:t>
            </a:r>
            <a:r>
              <a:rPr lang="ru-RU" sz="2400">
                <a:solidFill>
                  <a:srgbClr val="010000"/>
                </a:solidFill>
                <a:latin typeface="Times New Roman" pitchFamily="18" charset="0"/>
              </a:rPr>
              <a:t>веденные на плоскости координаты х, у называют декартовыми.</a:t>
            </a:r>
          </a:p>
          <a:p>
            <a:endParaRPr lang="ru-RU" sz="2400">
              <a:solidFill>
                <a:srgbClr val="010000"/>
              </a:solidFill>
              <a:latin typeface="Times New Roman" pitchFamily="18" charset="0"/>
            </a:endParaRPr>
          </a:p>
        </p:txBody>
      </p:sp>
      <p:pic>
        <p:nvPicPr>
          <p:cNvPr id="3078" name="Picture 6" descr="46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40650" y="5084763"/>
            <a:ext cx="1143000" cy="1143000"/>
          </a:xfrm>
          <a:prstGeom prst="rect">
            <a:avLst/>
          </a:prstGeom>
          <a:noFill/>
        </p:spPr>
      </p:pic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55875" y="0"/>
            <a:ext cx="58324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rgbClr val="003300"/>
                </a:solidFill>
                <a:latin typeface="AG_Futura" pitchFamily="34" charset="0"/>
              </a:rPr>
              <a:t>Историческая справка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46" name="Picture 38" descr="koord"/>
          <p:cNvPicPr>
            <a:picLocks noChangeArrowheads="1"/>
          </p:cNvPicPr>
          <p:nvPr/>
        </p:nvPicPr>
        <p:blipFill>
          <a:blip r:embed="rId2">
            <a:clrChange>
              <a:clrFrom>
                <a:srgbClr val="818181"/>
              </a:clrFrom>
              <a:clrTo>
                <a:srgbClr val="81818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913" y="1276350"/>
            <a:ext cx="4465637" cy="417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971550" y="0"/>
            <a:ext cx="71469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rgbClr val="003300"/>
                </a:solidFill>
                <a:latin typeface="AG_Futura" pitchFamily="34" charset="0"/>
              </a:rPr>
              <a:t>Прямоугольная система координат на плоскости</a:t>
            </a:r>
          </a:p>
        </p:txBody>
      </p:sp>
      <p:pic>
        <p:nvPicPr>
          <p:cNvPr id="17411" name="Picture 3" descr="BS00554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5825" y="5013325"/>
            <a:ext cx="1524000" cy="1328738"/>
          </a:xfrm>
          <a:prstGeom prst="rect">
            <a:avLst/>
          </a:prstGeom>
          <a:noFill/>
        </p:spPr>
      </p:pic>
      <p:sp>
        <p:nvSpPr>
          <p:cNvPr id="17431" name="Rectangle 23"/>
          <p:cNvSpPr>
            <a:spLocks noChangeArrowheads="1"/>
          </p:cNvSpPr>
          <p:nvPr/>
        </p:nvSpPr>
        <p:spPr bwMode="auto">
          <a:xfrm>
            <a:off x="3419475" y="2205038"/>
            <a:ext cx="152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7464" name="Group 56"/>
          <p:cNvGrpSpPr>
            <a:grpSpLocks/>
          </p:cNvGrpSpPr>
          <p:nvPr/>
        </p:nvGrpSpPr>
        <p:grpSpPr bwMode="auto">
          <a:xfrm>
            <a:off x="5148263" y="1844675"/>
            <a:ext cx="1381125" cy="466725"/>
            <a:chOff x="4014" y="1429"/>
            <a:chExt cx="870" cy="294"/>
          </a:xfrm>
        </p:grpSpPr>
        <p:sp>
          <p:nvSpPr>
            <p:cNvPr id="17433" name="Oval 25"/>
            <p:cNvSpPr>
              <a:spLocks noChangeArrowheads="1"/>
            </p:cNvSpPr>
            <p:nvPr/>
          </p:nvSpPr>
          <p:spPr bwMode="auto">
            <a:xfrm>
              <a:off x="4014" y="1525"/>
              <a:ext cx="144" cy="144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37221"/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34" name="Rectangle 26"/>
            <p:cNvSpPr>
              <a:spLocks noChangeArrowheads="1"/>
            </p:cNvSpPr>
            <p:nvPr/>
          </p:nvSpPr>
          <p:spPr bwMode="auto">
            <a:xfrm>
              <a:off x="4170" y="1429"/>
              <a:ext cx="714" cy="2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>
                  <a:solidFill>
                    <a:srgbClr val="FFFF99"/>
                  </a:solidFill>
                  <a:latin typeface="Times New Roman" pitchFamily="18" charset="0"/>
                </a:rPr>
                <a:t>М (3;2)</a:t>
              </a:r>
            </a:p>
          </p:txBody>
        </p:sp>
      </p:grpSp>
      <p:sp>
        <p:nvSpPr>
          <p:cNvPr id="17435" name="AutoShape 27"/>
          <p:cNvSpPr>
            <a:spLocks noChangeArrowheads="1"/>
          </p:cNvSpPr>
          <p:nvPr/>
        </p:nvSpPr>
        <p:spPr bwMode="auto">
          <a:xfrm>
            <a:off x="4787900" y="5445125"/>
            <a:ext cx="1828800" cy="838200"/>
          </a:xfrm>
          <a:prstGeom prst="wedgeRoundRectCallout">
            <a:avLst>
              <a:gd name="adj1" fmla="val -129690"/>
              <a:gd name="adj2" fmla="val -222347"/>
              <a:gd name="adj3" fmla="val 16667"/>
            </a:avLst>
          </a:prstGeom>
          <a:gradFill rotWithShape="0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1"/>
          </a:gradFill>
          <a:ln w="9525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003300"/>
                </a:solidFill>
                <a:latin typeface="Times New Roman" pitchFamily="18" charset="0"/>
              </a:rPr>
              <a:t>Ось ординат</a:t>
            </a:r>
          </a:p>
        </p:txBody>
      </p:sp>
      <p:sp>
        <p:nvSpPr>
          <p:cNvPr id="17436" name="AutoShape 28"/>
          <p:cNvSpPr>
            <a:spLocks noChangeArrowheads="1"/>
          </p:cNvSpPr>
          <p:nvPr/>
        </p:nvSpPr>
        <p:spPr bwMode="auto">
          <a:xfrm>
            <a:off x="1116013" y="1773238"/>
            <a:ext cx="1524000" cy="990600"/>
          </a:xfrm>
          <a:prstGeom prst="wedgeRoundRectCallout">
            <a:avLst>
              <a:gd name="adj1" fmla="val 34167"/>
              <a:gd name="adj2" fmla="val 91986"/>
              <a:gd name="adj3" fmla="val 16667"/>
            </a:avLst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rect">
              <a:fillToRect r="100000" b="100000"/>
            </a:path>
          </a:gradFill>
          <a:ln w="9525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003300"/>
                </a:solidFill>
                <a:latin typeface="Times New Roman" pitchFamily="18" charset="0"/>
              </a:rPr>
              <a:t>Ось абсцисс</a:t>
            </a:r>
          </a:p>
        </p:txBody>
      </p:sp>
      <p:sp>
        <p:nvSpPr>
          <p:cNvPr id="17437" name="AutoShape 29"/>
          <p:cNvSpPr>
            <a:spLocks noChangeArrowheads="1"/>
          </p:cNvSpPr>
          <p:nvPr/>
        </p:nvSpPr>
        <p:spPr bwMode="auto">
          <a:xfrm>
            <a:off x="4716463" y="3716338"/>
            <a:ext cx="1905000" cy="838200"/>
          </a:xfrm>
          <a:prstGeom prst="wedgeRoundRectCallout">
            <a:avLst>
              <a:gd name="adj1" fmla="val -116583"/>
              <a:gd name="adj2" fmla="val -96213"/>
              <a:gd name="adj3" fmla="val 16667"/>
            </a:avLst>
          </a:prstGeom>
          <a:solidFill>
            <a:srgbClr val="00FFFF"/>
          </a:solidFill>
          <a:ln w="9525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sz="2400">
                <a:solidFill>
                  <a:srgbClr val="003300"/>
                </a:solidFill>
                <a:latin typeface="Times New Roman" pitchFamily="18" charset="0"/>
              </a:rPr>
              <a:t>Начало координат</a:t>
            </a:r>
          </a:p>
        </p:txBody>
      </p:sp>
      <p:sp>
        <p:nvSpPr>
          <p:cNvPr id="17438" name="AutoShape 30"/>
          <p:cNvSpPr>
            <a:spLocks noChangeArrowheads="1"/>
          </p:cNvSpPr>
          <p:nvPr/>
        </p:nvSpPr>
        <p:spPr bwMode="auto">
          <a:xfrm>
            <a:off x="7054850" y="1700213"/>
            <a:ext cx="2089150" cy="838200"/>
          </a:xfrm>
          <a:prstGeom prst="wedgeRoundRectCallout">
            <a:avLst>
              <a:gd name="adj1" fmla="val -73481"/>
              <a:gd name="adj2" fmla="val -9657"/>
              <a:gd name="adj3" fmla="val 16667"/>
            </a:avLst>
          </a:prstGeom>
          <a:solidFill>
            <a:srgbClr val="FF9900"/>
          </a:solidFill>
          <a:ln w="9525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003300"/>
                </a:solidFill>
                <a:latin typeface="Times New Roman" pitchFamily="18" charset="0"/>
              </a:rPr>
              <a:t>Координаты точки М</a:t>
            </a:r>
          </a:p>
        </p:txBody>
      </p:sp>
      <p:sp>
        <p:nvSpPr>
          <p:cNvPr id="17439" name="AutoShape 31"/>
          <p:cNvSpPr>
            <a:spLocks noChangeArrowheads="1"/>
          </p:cNvSpPr>
          <p:nvPr/>
        </p:nvSpPr>
        <p:spPr bwMode="auto">
          <a:xfrm>
            <a:off x="3708400" y="981075"/>
            <a:ext cx="1600200" cy="838200"/>
          </a:xfrm>
          <a:prstGeom prst="wedgeRoundRectCallout">
            <a:avLst>
              <a:gd name="adj1" fmla="val 91667"/>
              <a:gd name="adj2" fmla="val 65718"/>
              <a:gd name="adj3" fmla="val 16667"/>
            </a:avLst>
          </a:prstGeom>
          <a:solidFill>
            <a:srgbClr val="FFFF00"/>
          </a:solidFill>
          <a:ln w="9525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003300"/>
                </a:solidFill>
                <a:latin typeface="Times New Roman" pitchFamily="18" charset="0"/>
              </a:rPr>
              <a:t>Абсцисса точки М</a:t>
            </a:r>
          </a:p>
        </p:txBody>
      </p:sp>
      <p:sp>
        <p:nvSpPr>
          <p:cNvPr id="17440" name="AutoShape 32"/>
          <p:cNvSpPr>
            <a:spLocks noChangeArrowheads="1"/>
          </p:cNvSpPr>
          <p:nvPr/>
        </p:nvSpPr>
        <p:spPr bwMode="auto">
          <a:xfrm>
            <a:off x="6011863" y="2852738"/>
            <a:ext cx="1752600" cy="762000"/>
          </a:xfrm>
          <a:prstGeom prst="wedgeRoundRectCallout">
            <a:avLst>
              <a:gd name="adj1" fmla="val -37954"/>
              <a:gd name="adj2" fmla="val -136250"/>
              <a:gd name="adj3" fmla="val 16667"/>
            </a:avLst>
          </a:prstGeom>
          <a:solidFill>
            <a:schemeClr val="hlink"/>
          </a:solidFill>
          <a:ln w="9525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003300"/>
                </a:solidFill>
                <a:latin typeface="Times New Roman" pitchFamily="18" charset="0"/>
              </a:rPr>
              <a:t>Ордината точки М</a:t>
            </a:r>
          </a:p>
        </p:txBody>
      </p:sp>
      <p:sp>
        <p:nvSpPr>
          <p:cNvPr id="17441" name="Line 33"/>
          <p:cNvSpPr>
            <a:spLocks noChangeShapeType="1"/>
          </p:cNvSpPr>
          <p:nvPr/>
        </p:nvSpPr>
        <p:spPr bwMode="auto">
          <a:xfrm flipH="1" flipV="1">
            <a:off x="1763713" y="3213100"/>
            <a:ext cx="431800" cy="2270125"/>
          </a:xfrm>
          <a:prstGeom prst="line">
            <a:avLst/>
          </a:prstGeom>
          <a:noFill/>
          <a:ln w="76200">
            <a:solidFill>
              <a:srgbClr val="99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42" name="Oval 34"/>
          <p:cNvSpPr>
            <a:spLocks noChangeArrowheads="1"/>
          </p:cNvSpPr>
          <p:nvPr/>
        </p:nvSpPr>
        <p:spPr bwMode="auto">
          <a:xfrm>
            <a:off x="1116013" y="5516563"/>
            <a:ext cx="2057400" cy="10668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003300"/>
                </a:solidFill>
                <a:latin typeface="Times New Roman" pitchFamily="18" charset="0"/>
              </a:rPr>
              <a:t>Оси</a:t>
            </a:r>
          </a:p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003300"/>
                </a:solidFill>
                <a:latin typeface="Times New Roman" pitchFamily="18" charset="0"/>
              </a:rPr>
              <a:t> координат</a:t>
            </a:r>
          </a:p>
        </p:txBody>
      </p:sp>
      <p:sp>
        <p:nvSpPr>
          <p:cNvPr id="17443" name="Line 35"/>
          <p:cNvSpPr>
            <a:spLocks noChangeShapeType="1"/>
          </p:cNvSpPr>
          <p:nvPr/>
        </p:nvSpPr>
        <p:spPr bwMode="auto">
          <a:xfrm flipV="1">
            <a:off x="2484438" y="4652963"/>
            <a:ext cx="792162" cy="863600"/>
          </a:xfrm>
          <a:prstGeom prst="line">
            <a:avLst/>
          </a:prstGeom>
          <a:noFill/>
          <a:ln w="76200">
            <a:solidFill>
              <a:srgbClr val="99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17444" name="Picture 36" descr="0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08850" y="260350"/>
            <a:ext cx="1343025" cy="1076325"/>
          </a:xfrm>
          <a:prstGeom prst="rect">
            <a:avLst/>
          </a:prstGeom>
          <a:noFill/>
        </p:spPr>
      </p:pic>
      <p:sp>
        <p:nvSpPr>
          <p:cNvPr id="17447" name="Line 39"/>
          <p:cNvSpPr>
            <a:spLocks noChangeShapeType="1"/>
          </p:cNvSpPr>
          <p:nvPr/>
        </p:nvSpPr>
        <p:spPr bwMode="auto">
          <a:xfrm flipV="1">
            <a:off x="1187450" y="3213100"/>
            <a:ext cx="4752975" cy="0"/>
          </a:xfrm>
          <a:prstGeom prst="line">
            <a:avLst/>
          </a:prstGeom>
          <a:noFill/>
          <a:ln w="57150">
            <a:solidFill>
              <a:srgbClr val="D3722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48" name="Line 40"/>
          <p:cNvSpPr>
            <a:spLocks noChangeShapeType="1"/>
          </p:cNvSpPr>
          <p:nvPr/>
        </p:nvSpPr>
        <p:spPr bwMode="auto">
          <a:xfrm flipH="1">
            <a:off x="3317875" y="981075"/>
            <a:ext cx="30163" cy="4733925"/>
          </a:xfrm>
          <a:prstGeom prst="line">
            <a:avLst/>
          </a:prstGeom>
          <a:noFill/>
          <a:ln w="57150">
            <a:solidFill>
              <a:srgbClr val="D3722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49" name="Line 41"/>
          <p:cNvSpPr>
            <a:spLocks noChangeShapeType="1"/>
          </p:cNvSpPr>
          <p:nvPr/>
        </p:nvSpPr>
        <p:spPr bwMode="auto">
          <a:xfrm>
            <a:off x="3965575" y="3048000"/>
            <a:ext cx="0" cy="304800"/>
          </a:xfrm>
          <a:prstGeom prst="line">
            <a:avLst/>
          </a:prstGeom>
          <a:noFill/>
          <a:ln w="57150">
            <a:solidFill>
              <a:srgbClr val="CA100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50" name="Line 42"/>
          <p:cNvSpPr>
            <a:spLocks noChangeShapeType="1"/>
          </p:cNvSpPr>
          <p:nvPr/>
        </p:nvSpPr>
        <p:spPr bwMode="auto">
          <a:xfrm>
            <a:off x="4613275" y="3048000"/>
            <a:ext cx="0" cy="304800"/>
          </a:xfrm>
          <a:prstGeom prst="line">
            <a:avLst/>
          </a:prstGeom>
          <a:noFill/>
          <a:ln w="57150">
            <a:solidFill>
              <a:srgbClr val="CA100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51" name="Line 43"/>
          <p:cNvSpPr>
            <a:spLocks noChangeShapeType="1"/>
          </p:cNvSpPr>
          <p:nvPr/>
        </p:nvSpPr>
        <p:spPr bwMode="auto">
          <a:xfrm>
            <a:off x="1373188" y="3048000"/>
            <a:ext cx="0" cy="304800"/>
          </a:xfrm>
          <a:prstGeom prst="line">
            <a:avLst/>
          </a:prstGeom>
          <a:noFill/>
          <a:ln w="57150">
            <a:solidFill>
              <a:srgbClr val="CA100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52" name="Line 44"/>
          <p:cNvSpPr>
            <a:spLocks noChangeShapeType="1"/>
          </p:cNvSpPr>
          <p:nvPr/>
        </p:nvSpPr>
        <p:spPr bwMode="auto">
          <a:xfrm>
            <a:off x="2022475" y="3048000"/>
            <a:ext cx="0" cy="304800"/>
          </a:xfrm>
          <a:prstGeom prst="line">
            <a:avLst/>
          </a:prstGeom>
          <a:noFill/>
          <a:ln w="57150">
            <a:solidFill>
              <a:srgbClr val="CA100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53" name="Line 45"/>
          <p:cNvSpPr>
            <a:spLocks noChangeShapeType="1"/>
          </p:cNvSpPr>
          <p:nvPr/>
        </p:nvSpPr>
        <p:spPr bwMode="auto">
          <a:xfrm>
            <a:off x="2670175" y="3048000"/>
            <a:ext cx="0" cy="304800"/>
          </a:xfrm>
          <a:prstGeom prst="line">
            <a:avLst/>
          </a:prstGeom>
          <a:noFill/>
          <a:ln w="57150">
            <a:solidFill>
              <a:srgbClr val="CA100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54" name="Line 46"/>
          <p:cNvSpPr>
            <a:spLocks noChangeShapeType="1"/>
          </p:cNvSpPr>
          <p:nvPr/>
        </p:nvSpPr>
        <p:spPr bwMode="auto">
          <a:xfrm>
            <a:off x="5278438" y="3048000"/>
            <a:ext cx="0" cy="304800"/>
          </a:xfrm>
          <a:prstGeom prst="line">
            <a:avLst/>
          </a:prstGeom>
          <a:noFill/>
          <a:ln w="57150">
            <a:solidFill>
              <a:srgbClr val="CA100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55" name="Text Box 47"/>
          <p:cNvSpPr txBox="1">
            <a:spLocks noChangeArrowheads="1"/>
          </p:cNvSpPr>
          <p:nvPr/>
        </p:nvSpPr>
        <p:spPr bwMode="auto">
          <a:xfrm>
            <a:off x="2935288" y="2895600"/>
            <a:ext cx="76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solidFill>
                  <a:srgbClr val="292929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7456" name="Line 48"/>
          <p:cNvSpPr>
            <a:spLocks noChangeShapeType="1"/>
          </p:cNvSpPr>
          <p:nvPr/>
        </p:nvSpPr>
        <p:spPr bwMode="auto">
          <a:xfrm flipH="1">
            <a:off x="3201988" y="1582738"/>
            <a:ext cx="304800" cy="0"/>
          </a:xfrm>
          <a:prstGeom prst="line">
            <a:avLst/>
          </a:prstGeom>
          <a:noFill/>
          <a:ln w="57150">
            <a:solidFill>
              <a:srgbClr val="CA100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57" name="Line 49"/>
          <p:cNvSpPr>
            <a:spLocks noChangeShapeType="1"/>
          </p:cNvSpPr>
          <p:nvPr/>
        </p:nvSpPr>
        <p:spPr bwMode="auto">
          <a:xfrm flipH="1">
            <a:off x="3201988" y="4832350"/>
            <a:ext cx="304800" cy="0"/>
          </a:xfrm>
          <a:prstGeom prst="line">
            <a:avLst/>
          </a:prstGeom>
          <a:noFill/>
          <a:ln w="57150">
            <a:solidFill>
              <a:srgbClr val="CA100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58" name="Line 50"/>
          <p:cNvSpPr>
            <a:spLocks noChangeShapeType="1"/>
          </p:cNvSpPr>
          <p:nvPr/>
        </p:nvSpPr>
        <p:spPr bwMode="auto">
          <a:xfrm flipH="1">
            <a:off x="3162300" y="4281488"/>
            <a:ext cx="304800" cy="0"/>
          </a:xfrm>
          <a:prstGeom prst="line">
            <a:avLst/>
          </a:prstGeom>
          <a:noFill/>
          <a:ln w="57150">
            <a:solidFill>
              <a:srgbClr val="CA100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59" name="Line 51"/>
          <p:cNvSpPr>
            <a:spLocks noChangeShapeType="1"/>
          </p:cNvSpPr>
          <p:nvPr/>
        </p:nvSpPr>
        <p:spPr bwMode="auto">
          <a:xfrm flipH="1">
            <a:off x="3162300" y="3741738"/>
            <a:ext cx="304800" cy="0"/>
          </a:xfrm>
          <a:prstGeom prst="line">
            <a:avLst/>
          </a:prstGeom>
          <a:noFill/>
          <a:ln w="57150">
            <a:solidFill>
              <a:srgbClr val="CA100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60" name="Line 52"/>
          <p:cNvSpPr>
            <a:spLocks noChangeShapeType="1"/>
          </p:cNvSpPr>
          <p:nvPr/>
        </p:nvSpPr>
        <p:spPr bwMode="auto">
          <a:xfrm flipH="1">
            <a:off x="3162300" y="2662238"/>
            <a:ext cx="304800" cy="0"/>
          </a:xfrm>
          <a:prstGeom prst="line">
            <a:avLst/>
          </a:prstGeom>
          <a:noFill/>
          <a:ln w="57150">
            <a:solidFill>
              <a:srgbClr val="CA100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61" name="Line 53"/>
          <p:cNvSpPr>
            <a:spLocks noChangeShapeType="1"/>
          </p:cNvSpPr>
          <p:nvPr/>
        </p:nvSpPr>
        <p:spPr bwMode="auto">
          <a:xfrm flipH="1">
            <a:off x="3162300" y="2122488"/>
            <a:ext cx="304800" cy="0"/>
          </a:xfrm>
          <a:prstGeom prst="line">
            <a:avLst/>
          </a:prstGeom>
          <a:noFill/>
          <a:ln w="57150">
            <a:solidFill>
              <a:srgbClr val="CA100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35" grpId="0" animBg="1" autoUpdateAnimBg="0"/>
      <p:bldP spid="17436" grpId="0" animBg="1" autoUpdateAnimBg="0"/>
      <p:bldP spid="17437" grpId="0" animBg="1" autoUpdateAnimBg="0"/>
      <p:bldP spid="17438" grpId="0" animBg="1" autoUpdateAnimBg="0"/>
      <p:bldP spid="17439" grpId="0" animBg="1" autoUpdateAnimBg="0"/>
      <p:bldP spid="17440" grpId="0" animBg="1" autoUpdateAnimBg="0"/>
      <p:bldP spid="17441" grpId="0" animBg="1"/>
      <p:bldP spid="17442" grpId="0" animBg="1" autoUpdateAnimBg="0"/>
      <p:bldP spid="1744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Остров сокровищ_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54113" y="1828800"/>
            <a:ext cx="4195762" cy="2819400"/>
          </a:xfrm>
          <a:prstGeom prst="rect">
            <a:avLst/>
          </a:prstGeom>
          <a:noFill/>
        </p:spPr>
      </p:pic>
      <p:pic>
        <p:nvPicPr>
          <p:cNvPr id="16387" name="Picture 3" descr="koord"/>
          <p:cNvPicPr>
            <a:picLocks noChangeArrowheads="1"/>
          </p:cNvPicPr>
          <p:nvPr/>
        </p:nvPicPr>
        <p:blipFill>
          <a:blip r:embed="rId3">
            <a:clrChange>
              <a:clrFrom>
                <a:srgbClr val="818181"/>
              </a:clrFrom>
              <a:clrTo>
                <a:srgbClr val="81818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913" y="1276350"/>
            <a:ext cx="4465637" cy="417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1371600" y="3048000"/>
            <a:ext cx="0" cy="304800"/>
          </a:xfrm>
          <a:prstGeom prst="line">
            <a:avLst/>
          </a:prstGeom>
          <a:noFill/>
          <a:ln w="57150">
            <a:solidFill>
              <a:srgbClr val="CA100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2555875" y="2528888"/>
            <a:ext cx="228600" cy="2286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D37221"/>
              </a:gs>
            </a:gsLst>
            <a:path path="shape">
              <a:fillToRect l="50000" t="50000" r="50000" b="50000"/>
            </a:path>
          </a:gradFill>
          <a:ln w="3175">
            <a:solidFill>
              <a:srgbClr val="29292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3849688" y="2006600"/>
            <a:ext cx="228600" cy="2286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D37221"/>
              </a:gs>
            </a:gsLst>
            <a:path path="shape">
              <a:fillToRect l="50000" t="50000" r="50000" b="50000"/>
            </a:path>
          </a:gradFill>
          <a:ln w="3175">
            <a:solidFill>
              <a:srgbClr val="29292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91" name="Oval 7"/>
          <p:cNvSpPr>
            <a:spLocks noChangeArrowheads="1"/>
          </p:cNvSpPr>
          <p:nvPr/>
        </p:nvSpPr>
        <p:spPr bwMode="auto">
          <a:xfrm>
            <a:off x="4191000" y="3892550"/>
            <a:ext cx="228600" cy="2286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D37221"/>
              </a:gs>
            </a:gsLst>
            <a:path path="shape">
              <a:fillToRect l="50000" t="50000" r="50000" b="50000"/>
            </a:path>
          </a:gradFill>
          <a:ln w="3175">
            <a:solidFill>
              <a:srgbClr val="29292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6392" name="Picture 8" descr="shi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87450" y="188913"/>
            <a:ext cx="989013" cy="1001712"/>
          </a:xfrm>
          <a:prstGeom prst="rect">
            <a:avLst/>
          </a:prstGeom>
          <a:noFill/>
        </p:spPr>
      </p:pic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2692400" y="184150"/>
            <a:ext cx="550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b="1">
                <a:solidFill>
                  <a:srgbClr val="292929"/>
                </a:solidFill>
                <a:latin typeface="Times New Roman" pitchFamily="18" charset="0"/>
              </a:rPr>
              <a:t>Y</a:t>
            </a:r>
            <a:endParaRPr lang="ru-RU" sz="4000" b="1">
              <a:solidFill>
                <a:srgbClr val="292929"/>
              </a:solidFill>
              <a:latin typeface="Times New Roman" pitchFamily="18" charset="0"/>
            </a:endParaRP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6121400" y="3155950"/>
            <a:ext cx="550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b="1">
                <a:solidFill>
                  <a:srgbClr val="292929"/>
                </a:solidFill>
                <a:latin typeface="Times New Roman" pitchFamily="18" charset="0"/>
              </a:rPr>
              <a:t>X</a:t>
            </a:r>
            <a:endParaRPr lang="ru-RU" sz="4000" b="1">
              <a:solidFill>
                <a:srgbClr val="292929"/>
              </a:solidFill>
              <a:latin typeface="Times New Roman" pitchFamily="18" charset="0"/>
            </a:endParaRPr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3317875" y="609600"/>
            <a:ext cx="0" cy="5105400"/>
          </a:xfrm>
          <a:prstGeom prst="line">
            <a:avLst/>
          </a:prstGeom>
          <a:noFill/>
          <a:ln w="57150">
            <a:solidFill>
              <a:srgbClr val="D3722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5275263" y="3048000"/>
            <a:ext cx="0" cy="304800"/>
          </a:xfrm>
          <a:prstGeom prst="line">
            <a:avLst/>
          </a:prstGeom>
          <a:noFill/>
          <a:ln w="57150">
            <a:solidFill>
              <a:srgbClr val="CA100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 flipH="1">
            <a:off x="3200400" y="2119313"/>
            <a:ext cx="304800" cy="0"/>
          </a:xfrm>
          <a:prstGeom prst="line">
            <a:avLst/>
          </a:prstGeom>
          <a:noFill/>
          <a:ln w="57150">
            <a:solidFill>
              <a:srgbClr val="CA100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H="1">
            <a:off x="3200400" y="4854575"/>
            <a:ext cx="304800" cy="0"/>
          </a:xfrm>
          <a:prstGeom prst="line">
            <a:avLst/>
          </a:prstGeom>
          <a:noFill/>
          <a:ln w="57150">
            <a:solidFill>
              <a:srgbClr val="CA100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 flipV="1">
            <a:off x="1187450" y="3200400"/>
            <a:ext cx="5340350" cy="12700"/>
          </a:xfrm>
          <a:prstGeom prst="line">
            <a:avLst/>
          </a:prstGeom>
          <a:noFill/>
          <a:ln w="57150">
            <a:solidFill>
              <a:srgbClr val="D3722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1692275" y="5805488"/>
            <a:ext cx="59769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003300"/>
                </a:solidFill>
                <a:latin typeface="Times New Roman" pitchFamily="18" charset="0"/>
              </a:rPr>
              <a:t>Определите координаты зарытых кладов и получите сокровища капитана Флинта.</a:t>
            </a:r>
          </a:p>
        </p:txBody>
      </p:sp>
      <p:pic>
        <p:nvPicPr>
          <p:cNvPr id="16401" name="Picture 17" descr="14m4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03350" y="1484313"/>
            <a:ext cx="1450975" cy="1131887"/>
          </a:xfrm>
          <a:prstGeom prst="rect">
            <a:avLst/>
          </a:prstGeom>
          <a:noFill/>
        </p:spPr>
      </p:pic>
      <p:sp>
        <p:nvSpPr>
          <p:cNvPr id="16402" name="Line 18"/>
          <p:cNvSpPr>
            <a:spLocks noChangeShapeType="1"/>
          </p:cNvSpPr>
          <p:nvPr/>
        </p:nvSpPr>
        <p:spPr bwMode="auto">
          <a:xfrm>
            <a:off x="3962400" y="3048000"/>
            <a:ext cx="0" cy="304800"/>
          </a:xfrm>
          <a:prstGeom prst="line">
            <a:avLst/>
          </a:prstGeom>
          <a:noFill/>
          <a:ln w="57150">
            <a:solidFill>
              <a:srgbClr val="CA100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3635375" y="1412875"/>
            <a:ext cx="838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>
                <a:solidFill>
                  <a:srgbClr val="292929"/>
                </a:solidFill>
                <a:latin typeface="Times New Roman" pitchFamily="18" charset="0"/>
              </a:rPr>
              <a:t>А</a:t>
            </a:r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2935288" y="2895600"/>
            <a:ext cx="76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solidFill>
                  <a:srgbClr val="292929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6405" name="Oval 21"/>
          <p:cNvSpPr>
            <a:spLocks noChangeArrowheads="1"/>
          </p:cNvSpPr>
          <p:nvPr/>
        </p:nvSpPr>
        <p:spPr bwMode="auto">
          <a:xfrm>
            <a:off x="2244725" y="4198938"/>
            <a:ext cx="228600" cy="2286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D37221"/>
              </a:gs>
            </a:gsLst>
            <a:path path="shape">
              <a:fillToRect l="50000" t="50000" r="50000" b="50000"/>
            </a:path>
          </a:gradFill>
          <a:ln w="3175">
            <a:solidFill>
              <a:srgbClr val="29292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>
            <a:off x="2017713" y="3048000"/>
            <a:ext cx="0" cy="304800"/>
          </a:xfrm>
          <a:prstGeom prst="line">
            <a:avLst/>
          </a:prstGeom>
          <a:noFill/>
          <a:ln w="57150">
            <a:solidFill>
              <a:srgbClr val="CA100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7" name="Line 23"/>
          <p:cNvSpPr>
            <a:spLocks noChangeShapeType="1"/>
          </p:cNvSpPr>
          <p:nvPr/>
        </p:nvSpPr>
        <p:spPr bwMode="auto">
          <a:xfrm>
            <a:off x="2667000" y="3048000"/>
            <a:ext cx="0" cy="304800"/>
          </a:xfrm>
          <a:prstGeom prst="line">
            <a:avLst/>
          </a:prstGeom>
          <a:noFill/>
          <a:ln w="57150">
            <a:solidFill>
              <a:srgbClr val="CA100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8" name="Line 24"/>
          <p:cNvSpPr>
            <a:spLocks noChangeShapeType="1"/>
          </p:cNvSpPr>
          <p:nvPr/>
        </p:nvSpPr>
        <p:spPr bwMode="auto">
          <a:xfrm>
            <a:off x="4613275" y="3048000"/>
            <a:ext cx="0" cy="304800"/>
          </a:xfrm>
          <a:prstGeom prst="line">
            <a:avLst/>
          </a:prstGeom>
          <a:noFill/>
          <a:ln w="57150">
            <a:solidFill>
              <a:srgbClr val="CA100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9" name="Line 25"/>
          <p:cNvSpPr>
            <a:spLocks noChangeShapeType="1"/>
          </p:cNvSpPr>
          <p:nvPr/>
        </p:nvSpPr>
        <p:spPr bwMode="auto">
          <a:xfrm>
            <a:off x="5943600" y="3048000"/>
            <a:ext cx="0" cy="304800"/>
          </a:xfrm>
          <a:prstGeom prst="line">
            <a:avLst/>
          </a:prstGeom>
          <a:noFill/>
          <a:ln w="57150">
            <a:solidFill>
              <a:srgbClr val="CA100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10" name="Text Box 26"/>
          <p:cNvSpPr txBox="1">
            <a:spLocks noChangeArrowheads="1"/>
          </p:cNvSpPr>
          <p:nvPr/>
        </p:nvSpPr>
        <p:spPr bwMode="auto">
          <a:xfrm>
            <a:off x="1042988" y="3429000"/>
            <a:ext cx="2030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292929"/>
                </a:solidFill>
                <a:latin typeface="Times New Roman" pitchFamily="18" charset="0"/>
              </a:rPr>
              <a:t> -6      -4     -2     </a:t>
            </a:r>
          </a:p>
        </p:txBody>
      </p:sp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3276600" y="3429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292929"/>
                </a:solidFill>
                <a:latin typeface="Times New Roman" pitchFamily="18" charset="0"/>
              </a:rPr>
              <a:t>       2       4      6       8</a:t>
            </a:r>
          </a:p>
        </p:txBody>
      </p:sp>
      <p:sp>
        <p:nvSpPr>
          <p:cNvPr id="16412" name="Line 28"/>
          <p:cNvSpPr>
            <a:spLocks noChangeShapeType="1"/>
          </p:cNvSpPr>
          <p:nvPr/>
        </p:nvSpPr>
        <p:spPr bwMode="auto">
          <a:xfrm flipH="1">
            <a:off x="3200400" y="2662238"/>
            <a:ext cx="304800" cy="0"/>
          </a:xfrm>
          <a:prstGeom prst="line">
            <a:avLst/>
          </a:prstGeom>
          <a:noFill/>
          <a:ln w="57150">
            <a:solidFill>
              <a:srgbClr val="CA100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13" name="Line 29"/>
          <p:cNvSpPr>
            <a:spLocks noChangeShapeType="1"/>
          </p:cNvSpPr>
          <p:nvPr/>
        </p:nvSpPr>
        <p:spPr bwMode="auto">
          <a:xfrm flipH="1">
            <a:off x="3200400" y="1582738"/>
            <a:ext cx="304800" cy="0"/>
          </a:xfrm>
          <a:prstGeom prst="line">
            <a:avLst/>
          </a:prstGeom>
          <a:noFill/>
          <a:ln w="57150">
            <a:solidFill>
              <a:srgbClr val="CA100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14" name="Line 30"/>
          <p:cNvSpPr>
            <a:spLocks noChangeShapeType="1"/>
          </p:cNvSpPr>
          <p:nvPr/>
        </p:nvSpPr>
        <p:spPr bwMode="auto">
          <a:xfrm flipH="1">
            <a:off x="3200400" y="3738563"/>
            <a:ext cx="304800" cy="0"/>
          </a:xfrm>
          <a:prstGeom prst="line">
            <a:avLst/>
          </a:prstGeom>
          <a:noFill/>
          <a:ln w="57150">
            <a:solidFill>
              <a:srgbClr val="CA100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15" name="Line 31"/>
          <p:cNvSpPr>
            <a:spLocks noChangeShapeType="1"/>
          </p:cNvSpPr>
          <p:nvPr/>
        </p:nvSpPr>
        <p:spPr bwMode="auto">
          <a:xfrm flipH="1">
            <a:off x="3200400" y="4314825"/>
            <a:ext cx="304800" cy="0"/>
          </a:xfrm>
          <a:prstGeom prst="line">
            <a:avLst/>
          </a:prstGeom>
          <a:noFill/>
          <a:ln w="57150">
            <a:solidFill>
              <a:srgbClr val="CA100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16" name="Text Box 32"/>
          <p:cNvSpPr txBox="1">
            <a:spLocks noChangeArrowheads="1"/>
          </p:cNvSpPr>
          <p:nvPr/>
        </p:nvSpPr>
        <p:spPr bwMode="auto">
          <a:xfrm>
            <a:off x="2124075" y="2565400"/>
            <a:ext cx="609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solidFill>
                  <a:srgbClr val="292929"/>
                </a:solidFill>
                <a:latin typeface="Times New Roman" pitchFamily="18" charset="0"/>
              </a:rPr>
              <a:t>В</a:t>
            </a:r>
            <a:r>
              <a:rPr lang="en-US" sz="4000" b="1">
                <a:solidFill>
                  <a:srgbClr val="292929"/>
                </a:solidFill>
                <a:latin typeface="Times New Roman" pitchFamily="18" charset="0"/>
              </a:rPr>
              <a:t>`</a:t>
            </a:r>
            <a:endParaRPr lang="ru-RU" sz="4000" b="1">
              <a:solidFill>
                <a:srgbClr val="292929"/>
              </a:solidFill>
              <a:latin typeface="Times New Roman" pitchFamily="18" charset="0"/>
            </a:endParaRPr>
          </a:p>
        </p:txBody>
      </p:sp>
      <p:sp>
        <p:nvSpPr>
          <p:cNvPr id="16417" name="Text Box 33"/>
          <p:cNvSpPr txBox="1">
            <a:spLocks noChangeArrowheads="1"/>
          </p:cNvSpPr>
          <p:nvPr/>
        </p:nvSpPr>
        <p:spPr bwMode="auto">
          <a:xfrm>
            <a:off x="4419600" y="3733800"/>
            <a:ext cx="609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solidFill>
                  <a:srgbClr val="292929"/>
                </a:solidFill>
                <a:latin typeface="Times New Roman" pitchFamily="18" charset="0"/>
              </a:rPr>
              <a:t>С</a:t>
            </a:r>
          </a:p>
        </p:txBody>
      </p:sp>
      <p:sp>
        <p:nvSpPr>
          <p:cNvPr id="16418" name="Text Box 34"/>
          <p:cNvSpPr txBox="1">
            <a:spLocks noChangeArrowheads="1"/>
          </p:cNvSpPr>
          <p:nvPr/>
        </p:nvSpPr>
        <p:spPr bwMode="auto">
          <a:xfrm>
            <a:off x="1763713" y="4149725"/>
            <a:ext cx="685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292929"/>
                </a:solidFill>
                <a:latin typeface="Times New Roman" pitchFamily="18" charset="0"/>
              </a:rPr>
              <a:t>D</a:t>
            </a:r>
            <a:endParaRPr lang="ru-RU" sz="4000" b="1">
              <a:solidFill>
                <a:srgbClr val="292929"/>
              </a:solidFill>
              <a:latin typeface="Times New Roman" pitchFamily="18" charset="0"/>
            </a:endParaRPr>
          </a:p>
        </p:txBody>
      </p:sp>
      <p:sp>
        <p:nvSpPr>
          <p:cNvPr id="16419" name="Oval 35"/>
          <p:cNvSpPr>
            <a:spLocks noChangeArrowheads="1"/>
          </p:cNvSpPr>
          <p:nvPr/>
        </p:nvSpPr>
        <p:spPr bwMode="auto">
          <a:xfrm>
            <a:off x="3201988" y="3897313"/>
            <a:ext cx="228600" cy="2286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D37221"/>
              </a:gs>
            </a:gsLst>
            <a:path path="shape">
              <a:fillToRect l="50000" t="50000" r="50000" b="50000"/>
            </a:path>
          </a:gradFill>
          <a:ln w="3175">
            <a:solidFill>
              <a:srgbClr val="29292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420" name="Oval 36"/>
          <p:cNvSpPr>
            <a:spLocks noChangeArrowheads="1"/>
          </p:cNvSpPr>
          <p:nvPr/>
        </p:nvSpPr>
        <p:spPr bwMode="auto">
          <a:xfrm>
            <a:off x="4500563" y="3068638"/>
            <a:ext cx="228600" cy="2286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D37221"/>
              </a:gs>
            </a:gsLst>
            <a:path path="shape">
              <a:fillToRect l="50000" t="50000" r="50000" b="50000"/>
            </a:path>
          </a:gradFill>
          <a:ln w="3175">
            <a:solidFill>
              <a:srgbClr val="29292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421" name="Text Box 37"/>
          <p:cNvSpPr txBox="1">
            <a:spLocks noChangeArrowheads="1"/>
          </p:cNvSpPr>
          <p:nvPr/>
        </p:nvSpPr>
        <p:spPr bwMode="auto">
          <a:xfrm>
            <a:off x="3419475" y="3789363"/>
            <a:ext cx="609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292929"/>
                </a:solidFill>
                <a:latin typeface="Times New Roman" pitchFamily="18" charset="0"/>
              </a:rPr>
              <a:t>N</a:t>
            </a:r>
            <a:endParaRPr lang="ru-RU" sz="4000" b="1">
              <a:solidFill>
                <a:srgbClr val="292929"/>
              </a:solidFill>
              <a:latin typeface="Times New Roman" pitchFamily="18" charset="0"/>
            </a:endParaRPr>
          </a:p>
        </p:txBody>
      </p:sp>
      <p:sp>
        <p:nvSpPr>
          <p:cNvPr id="16422" name="Text Box 38"/>
          <p:cNvSpPr txBox="1">
            <a:spLocks noChangeArrowheads="1"/>
          </p:cNvSpPr>
          <p:nvPr/>
        </p:nvSpPr>
        <p:spPr bwMode="auto">
          <a:xfrm>
            <a:off x="4643438" y="2565400"/>
            <a:ext cx="53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292929"/>
                </a:solidFill>
                <a:latin typeface="Times New Roman" pitchFamily="18" charset="0"/>
              </a:rPr>
              <a:t>M</a:t>
            </a:r>
            <a:endParaRPr lang="ru-RU" sz="4000" b="1">
              <a:solidFill>
                <a:srgbClr val="292929"/>
              </a:solidFill>
              <a:latin typeface="Times New Roman" pitchFamily="18" charset="0"/>
            </a:endParaRPr>
          </a:p>
        </p:txBody>
      </p:sp>
      <p:sp>
        <p:nvSpPr>
          <p:cNvPr id="16423" name="Text Box 39"/>
          <p:cNvSpPr txBox="1">
            <a:spLocks noChangeArrowheads="1"/>
          </p:cNvSpPr>
          <p:nvPr/>
        </p:nvSpPr>
        <p:spPr bwMode="auto">
          <a:xfrm>
            <a:off x="2819400" y="3505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292929"/>
                </a:solidFill>
                <a:latin typeface="Times New Roman" pitchFamily="18" charset="0"/>
              </a:rPr>
              <a:t>-2</a:t>
            </a:r>
            <a:endParaRPr lang="ru-RU" sz="2400" b="1">
              <a:solidFill>
                <a:srgbClr val="292929"/>
              </a:solidFill>
              <a:latin typeface="Times New Roman" pitchFamily="18" charset="0"/>
            </a:endParaRPr>
          </a:p>
        </p:txBody>
      </p:sp>
      <p:sp>
        <p:nvSpPr>
          <p:cNvPr id="16424" name="Text Box 40"/>
          <p:cNvSpPr txBox="1">
            <a:spLocks noChangeArrowheads="1"/>
          </p:cNvSpPr>
          <p:nvPr/>
        </p:nvSpPr>
        <p:spPr bwMode="auto">
          <a:xfrm>
            <a:off x="2916238" y="1341438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292929"/>
                </a:solidFill>
                <a:latin typeface="Times New Roman" pitchFamily="18" charset="0"/>
              </a:rPr>
              <a:t>6</a:t>
            </a:r>
            <a:endParaRPr lang="ru-RU" sz="2400" b="1">
              <a:solidFill>
                <a:srgbClr val="292929"/>
              </a:solidFill>
              <a:latin typeface="Times New Roman" pitchFamily="18" charset="0"/>
            </a:endParaRPr>
          </a:p>
        </p:txBody>
      </p:sp>
      <p:sp>
        <p:nvSpPr>
          <p:cNvPr id="16425" name="Text Box 41"/>
          <p:cNvSpPr txBox="1">
            <a:spLocks noChangeArrowheads="1"/>
          </p:cNvSpPr>
          <p:nvPr/>
        </p:nvSpPr>
        <p:spPr bwMode="auto">
          <a:xfrm>
            <a:off x="2916238" y="1844675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292929"/>
                </a:solidFill>
                <a:latin typeface="Times New Roman" pitchFamily="18" charset="0"/>
              </a:rPr>
              <a:t>4</a:t>
            </a:r>
            <a:endParaRPr lang="ru-RU" sz="2400" b="1">
              <a:solidFill>
                <a:srgbClr val="292929"/>
              </a:solidFill>
              <a:latin typeface="Times New Roman" pitchFamily="18" charset="0"/>
            </a:endParaRPr>
          </a:p>
        </p:txBody>
      </p:sp>
      <p:sp>
        <p:nvSpPr>
          <p:cNvPr id="16426" name="Text Box 42"/>
          <p:cNvSpPr txBox="1">
            <a:spLocks noChangeArrowheads="1"/>
          </p:cNvSpPr>
          <p:nvPr/>
        </p:nvSpPr>
        <p:spPr bwMode="auto">
          <a:xfrm>
            <a:off x="2843213" y="40767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292929"/>
                </a:solidFill>
                <a:latin typeface="Times New Roman" pitchFamily="18" charset="0"/>
              </a:rPr>
              <a:t>-4</a:t>
            </a:r>
            <a:endParaRPr lang="ru-RU" sz="2400" b="1">
              <a:solidFill>
                <a:srgbClr val="292929"/>
              </a:solidFill>
              <a:latin typeface="Times New Roman" pitchFamily="18" charset="0"/>
            </a:endParaRPr>
          </a:p>
        </p:txBody>
      </p:sp>
      <p:sp>
        <p:nvSpPr>
          <p:cNvPr id="16427" name="Text Box 43"/>
          <p:cNvSpPr txBox="1">
            <a:spLocks noChangeArrowheads="1"/>
          </p:cNvSpPr>
          <p:nvPr/>
        </p:nvSpPr>
        <p:spPr bwMode="auto">
          <a:xfrm>
            <a:off x="2843213" y="4581525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292929"/>
                </a:solidFill>
                <a:latin typeface="Times New Roman" pitchFamily="18" charset="0"/>
              </a:rPr>
              <a:t>-6</a:t>
            </a:r>
            <a:endParaRPr lang="ru-RU" sz="2400" b="1">
              <a:solidFill>
                <a:srgbClr val="292929"/>
              </a:solidFill>
              <a:latin typeface="Times New Roman" pitchFamily="18" charset="0"/>
            </a:endParaRPr>
          </a:p>
        </p:txBody>
      </p:sp>
      <p:sp>
        <p:nvSpPr>
          <p:cNvPr id="16428" name="Text Box 44"/>
          <p:cNvSpPr txBox="1">
            <a:spLocks noChangeArrowheads="1"/>
          </p:cNvSpPr>
          <p:nvPr/>
        </p:nvSpPr>
        <p:spPr bwMode="auto">
          <a:xfrm>
            <a:off x="2916238" y="2420938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292929"/>
                </a:solidFill>
                <a:latin typeface="Times New Roman" pitchFamily="18" charset="0"/>
              </a:rPr>
              <a:t>2</a:t>
            </a:r>
            <a:endParaRPr lang="ru-RU" sz="2400" b="1">
              <a:solidFill>
                <a:srgbClr val="292929"/>
              </a:solidFill>
              <a:latin typeface="Times New Roman" pitchFamily="18" charset="0"/>
            </a:endParaRPr>
          </a:p>
        </p:txBody>
      </p:sp>
      <p:sp>
        <p:nvSpPr>
          <p:cNvPr id="16429" name="Rectangle 45"/>
          <p:cNvSpPr>
            <a:spLocks noChangeArrowheads="1"/>
          </p:cNvSpPr>
          <p:nvPr/>
        </p:nvSpPr>
        <p:spPr bwMode="auto">
          <a:xfrm>
            <a:off x="4551363" y="3357563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sz="4400">
              <a:solidFill>
                <a:srgbClr val="292929"/>
              </a:solidFill>
              <a:latin typeface="Times New Roman" pitchFamily="18" charset="0"/>
            </a:endParaRPr>
          </a:p>
        </p:txBody>
      </p:sp>
      <p:pic>
        <p:nvPicPr>
          <p:cNvPr id="16442" name="Picture 58" descr="DIAD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64163" y="692150"/>
            <a:ext cx="792162" cy="660400"/>
          </a:xfrm>
          <a:prstGeom prst="rect">
            <a:avLst/>
          </a:prstGeom>
          <a:noFill/>
        </p:spPr>
      </p:pic>
      <p:sp>
        <p:nvSpPr>
          <p:cNvPr id="16443" name="Text Box 59"/>
          <p:cNvSpPr txBox="1">
            <a:spLocks noChangeArrowheads="1"/>
          </p:cNvSpPr>
          <p:nvPr/>
        </p:nvSpPr>
        <p:spPr bwMode="auto">
          <a:xfrm>
            <a:off x="3708400" y="0"/>
            <a:ext cx="4679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rgbClr val="003300"/>
                </a:solidFill>
                <a:latin typeface="AG_Futura" pitchFamily="34" charset="0"/>
              </a:rPr>
              <a:t>Попробуй решить…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4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Остров сокровищ_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54113" y="1828800"/>
            <a:ext cx="4195762" cy="2819400"/>
          </a:xfrm>
          <a:prstGeom prst="rect">
            <a:avLst/>
          </a:prstGeom>
          <a:noFill/>
        </p:spPr>
      </p:pic>
      <p:pic>
        <p:nvPicPr>
          <p:cNvPr id="14397" name="Picture 61" descr="koord"/>
          <p:cNvPicPr>
            <a:picLocks noChangeArrowheads="1"/>
          </p:cNvPicPr>
          <p:nvPr/>
        </p:nvPicPr>
        <p:blipFill>
          <a:blip r:embed="rId3">
            <a:clrChange>
              <a:clrFrom>
                <a:srgbClr val="818181"/>
              </a:clrFrom>
              <a:clrTo>
                <a:srgbClr val="81818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913" y="1276350"/>
            <a:ext cx="4465637" cy="417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1371600" y="3048000"/>
            <a:ext cx="0" cy="304800"/>
          </a:xfrm>
          <a:prstGeom prst="line">
            <a:avLst/>
          </a:prstGeom>
          <a:noFill/>
          <a:ln w="57150">
            <a:solidFill>
              <a:srgbClr val="CA100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41" name="Oval 5"/>
          <p:cNvSpPr>
            <a:spLocks noChangeArrowheads="1"/>
          </p:cNvSpPr>
          <p:nvPr/>
        </p:nvSpPr>
        <p:spPr bwMode="auto">
          <a:xfrm>
            <a:off x="2555875" y="2528888"/>
            <a:ext cx="228600" cy="2286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D37221"/>
              </a:gs>
            </a:gsLst>
            <a:path path="shape">
              <a:fillToRect l="50000" t="50000" r="50000" b="50000"/>
            </a:path>
          </a:gradFill>
          <a:ln w="3175">
            <a:solidFill>
              <a:srgbClr val="29292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42" name="Oval 6"/>
          <p:cNvSpPr>
            <a:spLocks noChangeArrowheads="1"/>
          </p:cNvSpPr>
          <p:nvPr/>
        </p:nvSpPr>
        <p:spPr bwMode="auto">
          <a:xfrm>
            <a:off x="3849688" y="2006600"/>
            <a:ext cx="228600" cy="2286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D37221"/>
              </a:gs>
            </a:gsLst>
            <a:path path="shape">
              <a:fillToRect l="50000" t="50000" r="50000" b="50000"/>
            </a:path>
          </a:gradFill>
          <a:ln w="3175">
            <a:solidFill>
              <a:srgbClr val="29292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43" name="Oval 7"/>
          <p:cNvSpPr>
            <a:spLocks noChangeArrowheads="1"/>
          </p:cNvSpPr>
          <p:nvPr/>
        </p:nvSpPr>
        <p:spPr bwMode="auto">
          <a:xfrm>
            <a:off x="4191000" y="3892550"/>
            <a:ext cx="228600" cy="2286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D37221"/>
              </a:gs>
            </a:gsLst>
            <a:path path="shape">
              <a:fillToRect l="50000" t="50000" r="50000" b="50000"/>
            </a:path>
          </a:gradFill>
          <a:ln w="3175">
            <a:solidFill>
              <a:srgbClr val="29292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4344" name="Picture 8" descr="shi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87450" y="188913"/>
            <a:ext cx="989013" cy="1001712"/>
          </a:xfrm>
          <a:prstGeom prst="rect">
            <a:avLst/>
          </a:prstGeom>
          <a:noFill/>
        </p:spPr>
      </p:pic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2692400" y="184150"/>
            <a:ext cx="550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b="1">
                <a:solidFill>
                  <a:srgbClr val="292929"/>
                </a:solidFill>
                <a:latin typeface="Times New Roman" pitchFamily="18" charset="0"/>
              </a:rPr>
              <a:t>Y</a:t>
            </a:r>
            <a:endParaRPr lang="ru-RU" sz="4000" b="1">
              <a:solidFill>
                <a:srgbClr val="292929"/>
              </a:solidFill>
              <a:latin typeface="Times New Roman" pitchFamily="18" charset="0"/>
            </a:endParaRP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6121400" y="3155950"/>
            <a:ext cx="550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b="1">
                <a:solidFill>
                  <a:srgbClr val="292929"/>
                </a:solidFill>
                <a:latin typeface="Times New Roman" pitchFamily="18" charset="0"/>
              </a:rPr>
              <a:t>X</a:t>
            </a:r>
            <a:endParaRPr lang="ru-RU" sz="4000" b="1">
              <a:solidFill>
                <a:srgbClr val="292929"/>
              </a:solidFill>
              <a:latin typeface="Times New Roman" pitchFamily="18" charset="0"/>
            </a:endParaRPr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3317875" y="609600"/>
            <a:ext cx="0" cy="5105400"/>
          </a:xfrm>
          <a:prstGeom prst="line">
            <a:avLst/>
          </a:prstGeom>
          <a:noFill/>
          <a:ln w="57150">
            <a:solidFill>
              <a:srgbClr val="D3722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5275263" y="3048000"/>
            <a:ext cx="0" cy="304800"/>
          </a:xfrm>
          <a:prstGeom prst="line">
            <a:avLst/>
          </a:prstGeom>
          <a:noFill/>
          <a:ln w="57150">
            <a:solidFill>
              <a:srgbClr val="CA100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 flipH="1">
            <a:off x="3200400" y="2119313"/>
            <a:ext cx="304800" cy="0"/>
          </a:xfrm>
          <a:prstGeom prst="line">
            <a:avLst/>
          </a:prstGeom>
          <a:noFill/>
          <a:ln w="57150">
            <a:solidFill>
              <a:srgbClr val="CA100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 flipH="1">
            <a:off x="3200400" y="4854575"/>
            <a:ext cx="304800" cy="0"/>
          </a:xfrm>
          <a:prstGeom prst="line">
            <a:avLst/>
          </a:prstGeom>
          <a:noFill/>
          <a:ln w="57150">
            <a:solidFill>
              <a:srgbClr val="CA100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 flipV="1">
            <a:off x="1187450" y="3200400"/>
            <a:ext cx="5340350" cy="12700"/>
          </a:xfrm>
          <a:prstGeom prst="line">
            <a:avLst/>
          </a:prstGeom>
          <a:noFill/>
          <a:ln w="57150">
            <a:solidFill>
              <a:srgbClr val="D3722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1692275" y="5805488"/>
            <a:ext cx="59769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003300"/>
                </a:solidFill>
                <a:latin typeface="Times New Roman" pitchFamily="18" charset="0"/>
              </a:rPr>
              <a:t>Определите координаты зарытых кладов и получите сокровища капитана Флинта.</a:t>
            </a:r>
          </a:p>
        </p:txBody>
      </p:sp>
      <p:pic>
        <p:nvPicPr>
          <p:cNvPr id="14353" name="Picture 17" descr="14m4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03350" y="1484313"/>
            <a:ext cx="1450975" cy="1131887"/>
          </a:xfrm>
          <a:prstGeom prst="rect">
            <a:avLst/>
          </a:prstGeom>
          <a:noFill/>
        </p:spPr>
      </p:pic>
      <p:sp>
        <p:nvSpPr>
          <p:cNvPr id="14354" name="Line 18"/>
          <p:cNvSpPr>
            <a:spLocks noChangeShapeType="1"/>
          </p:cNvSpPr>
          <p:nvPr/>
        </p:nvSpPr>
        <p:spPr bwMode="auto">
          <a:xfrm>
            <a:off x="3962400" y="3048000"/>
            <a:ext cx="0" cy="304800"/>
          </a:xfrm>
          <a:prstGeom prst="line">
            <a:avLst/>
          </a:prstGeom>
          <a:noFill/>
          <a:ln w="57150">
            <a:solidFill>
              <a:srgbClr val="CA100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3635375" y="1412875"/>
            <a:ext cx="838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>
                <a:solidFill>
                  <a:srgbClr val="292929"/>
                </a:solidFill>
                <a:latin typeface="Times New Roman" pitchFamily="18" charset="0"/>
              </a:rPr>
              <a:t>А</a:t>
            </a:r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2935288" y="2895600"/>
            <a:ext cx="76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solidFill>
                  <a:srgbClr val="292929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4357" name="Oval 21"/>
          <p:cNvSpPr>
            <a:spLocks noChangeArrowheads="1"/>
          </p:cNvSpPr>
          <p:nvPr/>
        </p:nvSpPr>
        <p:spPr bwMode="auto">
          <a:xfrm>
            <a:off x="2244725" y="4198938"/>
            <a:ext cx="228600" cy="2286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D37221"/>
              </a:gs>
            </a:gsLst>
            <a:path path="shape">
              <a:fillToRect l="50000" t="50000" r="50000" b="50000"/>
            </a:path>
          </a:gradFill>
          <a:ln w="3175">
            <a:solidFill>
              <a:srgbClr val="29292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58" name="Line 22"/>
          <p:cNvSpPr>
            <a:spLocks noChangeShapeType="1"/>
          </p:cNvSpPr>
          <p:nvPr/>
        </p:nvSpPr>
        <p:spPr bwMode="auto">
          <a:xfrm>
            <a:off x="2017713" y="3048000"/>
            <a:ext cx="0" cy="304800"/>
          </a:xfrm>
          <a:prstGeom prst="line">
            <a:avLst/>
          </a:prstGeom>
          <a:noFill/>
          <a:ln w="57150">
            <a:solidFill>
              <a:srgbClr val="CA100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60" name="Line 24"/>
          <p:cNvSpPr>
            <a:spLocks noChangeShapeType="1"/>
          </p:cNvSpPr>
          <p:nvPr/>
        </p:nvSpPr>
        <p:spPr bwMode="auto">
          <a:xfrm>
            <a:off x="2667000" y="3048000"/>
            <a:ext cx="0" cy="304800"/>
          </a:xfrm>
          <a:prstGeom prst="line">
            <a:avLst/>
          </a:prstGeom>
          <a:noFill/>
          <a:ln w="57150">
            <a:solidFill>
              <a:srgbClr val="CA100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61" name="Line 25"/>
          <p:cNvSpPr>
            <a:spLocks noChangeShapeType="1"/>
          </p:cNvSpPr>
          <p:nvPr/>
        </p:nvSpPr>
        <p:spPr bwMode="auto">
          <a:xfrm>
            <a:off x="4648200" y="3048000"/>
            <a:ext cx="0" cy="304800"/>
          </a:xfrm>
          <a:prstGeom prst="line">
            <a:avLst/>
          </a:prstGeom>
          <a:noFill/>
          <a:ln w="57150">
            <a:solidFill>
              <a:srgbClr val="CA100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62" name="Line 26"/>
          <p:cNvSpPr>
            <a:spLocks noChangeShapeType="1"/>
          </p:cNvSpPr>
          <p:nvPr/>
        </p:nvSpPr>
        <p:spPr bwMode="auto">
          <a:xfrm>
            <a:off x="5943600" y="3048000"/>
            <a:ext cx="0" cy="304800"/>
          </a:xfrm>
          <a:prstGeom prst="line">
            <a:avLst/>
          </a:prstGeom>
          <a:noFill/>
          <a:ln w="57150">
            <a:solidFill>
              <a:srgbClr val="CA100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63" name="Text Box 27"/>
          <p:cNvSpPr txBox="1">
            <a:spLocks noChangeArrowheads="1"/>
          </p:cNvSpPr>
          <p:nvPr/>
        </p:nvSpPr>
        <p:spPr bwMode="auto">
          <a:xfrm>
            <a:off x="1042988" y="3429000"/>
            <a:ext cx="2030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292929"/>
                </a:solidFill>
                <a:latin typeface="Times New Roman" pitchFamily="18" charset="0"/>
              </a:rPr>
              <a:t> -6      -4     -2     </a:t>
            </a:r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3276600" y="3429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292929"/>
                </a:solidFill>
                <a:latin typeface="Times New Roman" pitchFamily="18" charset="0"/>
              </a:rPr>
              <a:t>       2       4      6       8</a:t>
            </a:r>
          </a:p>
        </p:txBody>
      </p:sp>
      <p:sp>
        <p:nvSpPr>
          <p:cNvPr id="14365" name="Line 29"/>
          <p:cNvSpPr>
            <a:spLocks noChangeShapeType="1"/>
          </p:cNvSpPr>
          <p:nvPr/>
        </p:nvSpPr>
        <p:spPr bwMode="auto">
          <a:xfrm flipH="1">
            <a:off x="3200400" y="2662238"/>
            <a:ext cx="304800" cy="0"/>
          </a:xfrm>
          <a:prstGeom prst="line">
            <a:avLst/>
          </a:prstGeom>
          <a:noFill/>
          <a:ln w="57150">
            <a:solidFill>
              <a:srgbClr val="CA100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66" name="Line 30"/>
          <p:cNvSpPr>
            <a:spLocks noChangeShapeType="1"/>
          </p:cNvSpPr>
          <p:nvPr/>
        </p:nvSpPr>
        <p:spPr bwMode="auto">
          <a:xfrm flipH="1">
            <a:off x="3200400" y="1582738"/>
            <a:ext cx="304800" cy="0"/>
          </a:xfrm>
          <a:prstGeom prst="line">
            <a:avLst/>
          </a:prstGeom>
          <a:noFill/>
          <a:ln w="57150">
            <a:solidFill>
              <a:srgbClr val="CA100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67" name="Line 31"/>
          <p:cNvSpPr>
            <a:spLocks noChangeShapeType="1"/>
          </p:cNvSpPr>
          <p:nvPr/>
        </p:nvSpPr>
        <p:spPr bwMode="auto">
          <a:xfrm flipH="1">
            <a:off x="3200400" y="3738563"/>
            <a:ext cx="304800" cy="0"/>
          </a:xfrm>
          <a:prstGeom prst="line">
            <a:avLst/>
          </a:prstGeom>
          <a:noFill/>
          <a:ln w="57150">
            <a:solidFill>
              <a:srgbClr val="CA100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68" name="Line 32"/>
          <p:cNvSpPr>
            <a:spLocks noChangeShapeType="1"/>
          </p:cNvSpPr>
          <p:nvPr/>
        </p:nvSpPr>
        <p:spPr bwMode="auto">
          <a:xfrm flipH="1">
            <a:off x="3200400" y="4314825"/>
            <a:ext cx="304800" cy="0"/>
          </a:xfrm>
          <a:prstGeom prst="line">
            <a:avLst/>
          </a:prstGeom>
          <a:noFill/>
          <a:ln w="57150">
            <a:solidFill>
              <a:srgbClr val="CA100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124075" y="2565400"/>
            <a:ext cx="609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solidFill>
                  <a:srgbClr val="292929"/>
                </a:solidFill>
                <a:latin typeface="Times New Roman" pitchFamily="18" charset="0"/>
              </a:rPr>
              <a:t>В</a:t>
            </a:r>
            <a:r>
              <a:rPr lang="en-US" sz="4000" b="1">
                <a:solidFill>
                  <a:srgbClr val="292929"/>
                </a:solidFill>
                <a:latin typeface="Times New Roman" pitchFamily="18" charset="0"/>
              </a:rPr>
              <a:t>`</a:t>
            </a:r>
            <a:endParaRPr lang="ru-RU" sz="4000" b="1">
              <a:solidFill>
                <a:srgbClr val="292929"/>
              </a:solidFill>
              <a:latin typeface="Times New Roman" pitchFamily="18" charset="0"/>
            </a:endParaRP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4419600" y="3733800"/>
            <a:ext cx="609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solidFill>
                  <a:srgbClr val="292929"/>
                </a:solidFill>
                <a:latin typeface="Times New Roman" pitchFamily="18" charset="0"/>
              </a:rPr>
              <a:t>С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1763713" y="4149725"/>
            <a:ext cx="685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292929"/>
                </a:solidFill>
                <a:latin typeface="Times New Roman" pitchFamily="18" charset="0"/>
              </a:rPr>
              <a:t>D</a:t>
            </a:r>
            <a:endParaRPr lang="ru-RU" sz="4000" b="1">
              <a:solidFill>
                <a:srgbClr val="292929"/>
              </a:solidFill>
              <a:latin typeface="Times New Roman" pitchFamily="18" charset="0"/>
            </a:endParaRPr>
          </a:p>
        </p:txBody>
      </p:sp>
      <p:sp>
        <p:nvSpPr>
          <p:cNvPr id="14372" name="Oval 36"/>
          <p:cNvSpPr>
            <a:spLocks noChangeArrowheads="1"/>
          </p:cNvSpPr>
          <p:nvPr/>
        </p:nvSpPr>
        <p:spPr bwMode="auto">
          <a:xfrm>
            <a:off x="3201988" y="3897313"/>
            <a:ext cx="228600" cy="2286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D37221"/>
              </a:gs>
            </a:gsLst>
            <a:path path="shape">
              <a:fillToRect l="50000" t="50000" r="50000" b="50000"/>
            </a:path>
          </a:gradFill>
          <a:ln w="3175">
            <a:solidFill>
              <a:srgbClr val="29292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73" name="Oval 37"/>
          <p:cNvSpPr>
            <a:spLocks noChangeArrowheads="1"/>
          </p:cNvSpPr>
          <p:nvPr/>
        </p:nvSpPr>
        <p:spPr bwMode="auto">
          <a:xfrm>
            <a:off x="4530725" y="3082925"/>
            <a:ext cx="228600" cy="2286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D37221"/>
              </a:gs>
            </a:gsLst>
            <a:path path="shape">
              <a:fillToRect l="50000" t="50000" r="50000" b="50000"/>
            </a:path>
          </a:gradFill>
          <a:ln w="3175">
            <a:solidFill>
              <a:srgbClr val="29292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3419475" y="3860800"/>
            <a:ext cx="609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292929"/>
                </a:solidFill>
                <a:latin typeface="Times New Roman" pitchFamily="18" charset="0"/>
              </a:rPr>
              <a:t>N</a:t>
            </a:r>
            <a:endParaRPr lang="ru-RU" sz="4000" b="1">
              <a:solidFill>
                <a:srgbClr val="292929"/>
              </a:solidFill>
              <a:latin typeface="Times New Roman" pitchFamily="18" charset="0"/>
            </a:endParaRP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4572000" y="2492375"/>
            <a:ext cx="53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292929"/>
                </a:solidFill>
                <a:latin typeface="Times New Roman" pitchFamily="18" charset="0"/>
              </a:rPr>
              <a:t>M</a:t>
            </a:r>
            <a:endParaRPr lang="ru-RU" sz="4000" b="1">
              <a:solidFill>
                <a:srgbClr val="292929"/>
              </a:solidFill>
              <a:latin typeface="Times New Roman" pitchFamily="18" charset="0"/>
            </a:endParaRP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2819400" y="3505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292929"/>
                </a:solidFill>
                <a:latin typeface="Times New Roman" pitchFamily="18" charset="0"/>
              </a:rPr>
              <a:t>-2</a:t>
            </a:r>
            <a:endParaRPr lang="ru-RU" sz="2400" b="1">
              <a:solidFill>
                <a:srgbClr val="292929"/>
              </a:solidFill>
              <a:latin typeface="Times New Roman" pitchFamily="18" charset="0"/>
            </a:endParaRPr>
          </a:p>
        </p:txBody>
      </p:sp>
      <p:sp>
        <p:nvSpPr>
          <p:cNvPr id="14377" name="Text Box 41"/>
          <p:cNvSpPr txBox="1">
            <a:spLocks noChangeArrowheads="1"/>
          </p:cNvSpPr>
          <p:nvPr/>
        </p:nvSpPr>
        <p:spPr bwMode="auto">
          <a:xfrm>
            <a:off x="2916238" y="1341438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292929"/>
                </a:solidFill>
                <a:latin typeface="Times New Roman" pitchFamily="18" charset="0"/>
              </a:rPr>
              <a:t>6</a:t>
            </a:r>
            <a:endParaRPr lang="ru-RU" sz="2400" b="1">
              <a:solidFill>
                <a:srgbClr val="292929"/>
              </a:solidFill>
              <a:latin typeface="Times New Roman" pitchFamily="18" charset="0"/>
            </a:endParaRPr>
          </a:p>
        </p:txBody>
      </p:sp>
      <p:sp>
        <p:nvSpPr>
          <p:cNvPr id="14378" name="Text Box 42"/>
          <p:cNvSpPr txBox="1">
            <a:spLocks noChangeArrowheads="1"/>
          </p:cNvSpPr>
          <p:nvPr/>
        </p:nvSpPr>
        <p:spPr bwMode="auto">
          <a:xfrm>
            <a:off x="2916238" y="1844675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292929"/>
                </a:solidFill>
                <a:latin typeface="Times New Roman" pitchFamily="18" charset="0"/>
              </a:rPr>
              <a:t>4</a:t>
            </a:r>
            <a:endParaRPr lang="ru-RU" sz="2400" b="1">
              <a:solidFill>
                <a:srgbClr val="292929"/>
              </a:solidFill>
              <a:latin typeface="Times New Roman" pitchFamily="18" charset="0"/>
            </a:endParaRPr>
          </a:p>
        </p:txBody>
      </p:sp>
      <p:sp>
        <p:nvSpPr>
          <p:cNvPr id="14379" name="Text Box 43"/>
          <p:cNvSpPr txBox="1">
            <a:spLocks noChangeArrowheads="1"/>
          </p:cNvSpPr>
          <p:nvPr/>
        </p:nvSpPr>
        <p:spPr bwMode="auto">
          <a:xfrm>
            <a:off x="2843213" y="40767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292929"/>
                </a:solidFill>
                <a:latin typeface="Times New Roman" pitchFamily="18" charset="0"/>
              </a:rPr>
              <a:t>-4</a:t>
            </a:r>
            <a:endParaRPr lang="ru-RU" sz="2400" b="1">
              <a:solidFill>
                <a:srgbClr val="292929"/>
              </a:solidFill>
              <a:latin typeface="Times New Roman" pitchFamily="18" charset="0"/>
            </a:endParaRPr>
          </a:p>
        </p:txBody>
      </p:sp>
      <p:sp>
        <p:nvSpPr>
          <p:cNvPr id="14380" name="Text Box 44"/>
          <p:cNvSpPr txBox="1">
            <a:spLocks noChangeArrowheads="1"/>
          </p:cNvSpPr>
          <p:nvPr/>
        </p:nvSpPr>
        <p:spPr bwMode="auto">
          <a:xfrm>
            <a:off x="2843213" y="4581525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292929"/>
                </a:solidFill>
                <a:latin typeface="Times New Roman" pitchFamily="18" charset="0"/>
              </a:rPr>
              <a:t>-6</a:t>
            </a:r>
            <a:endParaRPr lang="ru-RU" sz="2400" b="1">
              <a:solidFill>
                <a:srgbClr val="292929"/>
              </a:solidFill>
              <a:latin typeface="Times New Roman" pitchFamily="18" charset="0"/>
            </a:endParaRPr>
          </a:p>
        </p:txBody>
      </p:sp>
      <p:sp>
        <p:nvSpPr>
          <p:cNvPr id="14381" name="Text Box 45"/>
          <p:cNvSpPr txBox="1">
            <a:spLocks noChangeArrowheads="1"/>
          </p:cNvSpPr>
          <p:nvPr/>
        </p:nvSpPr>
        <p:spPr bwMode="auto">
          <a:xfrm>
            <a:off x="2916238" y="2420938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292929"/>
                </a:solidFill>
                <a:latin typeface="Times New Roman" pitchFamily="18" charset="0"/>
              </a:rPr>
              <a:t>2</a:t>
            </a:r>
            <a:endParaRPr lang="ru-RU" sz="2400" b="1">
              <a:solidFill>
                <a:srgbClr val="292929"/>
              </a:solidFill>
              <a:latin typeface="Times New Roman" pitchFamily="18" charset="0"/>
            </a:endParaRPr>
          </a:p>
        </p:txBody>
      </p:sp>
      <p:sp>
        <p:nvSpPr>
          <p:cNvPr id="14382" name="Rectangle 46"/>
          <p:cNvSpPr>
            <a:spLocks noChangeArrowheads="1"/>
          </p:cNvSpPr>
          <p:nvPr/>
        </p:nvSpPr>
        <p:spPr bwMode="auto">
          <a:xfrm>
            <a:off x="4525963" y="3048000"/>
            <a:ext cx="1905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sz="4400">
              <a:solidFill>
                <a:srgbClr val="292929"/>
              </a:solidFill>
              <a:latin typeface="Times New Roman" pitchFamily="18" charset="0"/>
            </a:endParaRPr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164388" y="358775"/>
            <a:ext cx="576262" cy="701675"/>
          </a:xfrm>
          <a:prstGeom prst="rect">
            <a:avLst/>
          </a:prstGeom>
          <a:noFill/>
          <a:ln w="25400" algn="ctr">
            <a:noFill/>
            <a:prstDash val="dash"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292929"/>
                </a:solidFill>
                <a:latin typeface="Times New Roman" pitchFamily="18" charset="0"/>
              </a:rPr>
              <a:t>A</a:t>
            </a:r>
            <a:endParaRPr lang="ru-RU" sz="4000" b="1">
              <a:solidFill>
                <a:srgbClr val="292929"/>
              </a:solidFill>
              <a:latin typeface="Times New Roman" pitchFamily="18" charset="0"/>
            </a:endParaRPr>
          </a:p>
        </p:txBody>
      </p:sp>
      <p:sp>
        <p:nvSpPr>
          <p:cNvPr id="14384" name="Text Box 48"/>
          <p:cNvSpPr txBox="1">
            <a:spLocks noChangeArrowheads="1"/>
          </p:cNvSpPr>
          <p:nvPr/>
        </p:nvSpPr>
        <p:spPr bwMode="auto">
          <a:xfrm>
            <a:off x="7164388" y="1258888"/>
            <a:ext cx="576262" cy="701675"/>
          </a:xfrm>
          <a:prstGeom prst="rect">
            <a:avLst/>
          </a:prstGeom>
          <a:noFill/>
          <a:ln w="25400" algn="ctr">
            <a:noFill/>
            <a:prstDash val="dash"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292929"/>
                </a:solidFill>
                <a:latin typeface="Times New Roman" pitchFamily="18" charset="0"/>
              </a:rPr>
              <a:t>B</a:t>
            </a:r>
            <a:endParaRPr lang="ru-RU" sz="4000" b="1">
              <a:solidFill>
                <a:srgbClr val="292929"/>
              </a:solidFill>
              <a:latin typeface="Times New Roman" pitchFamily="18" charset="0"/>
            </a:endParaRPr>
          </a:p>
        </p:txBody>
      </p:sp>
      <p:sp>
        <p:nvSpPr>
          <p:cNvPr id="14385" name="Text Box 49"/>
          <p:cNvSpPr txBox="1">
            <a:spLocks noChangeArrowheads="1"/>
          </p:cNvSpPr>
          <p:nvPr/>
        </p:nvSpPr>
        <p:spPr bwMode="auto">
          <a:xfrm>
            <a:off x="7164388" y="2159000"/>
            <a:ext cx="576262" cy="701675"/>
          </a:xfrm>
          <a:prstGeom prst="rect">
            <a:avLst/>
          </a:prstGeom>
          <a:noFill/>
          <a:ln w="25400" algn="ctr">
            <a:noFill/>
            <a:prstDash val="dash"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292929"/>
                </a:solidFill>
                <a:latin typeface="Times New Roman" pitchFamily="18" charset="0"/>
              </a:rPr>
              <a:t>C</a:t>
            </a:r>
            <a:endParaRPr lang="ru-RU" sz="4000" b="1">
              <a:solidFill>
                <a:srgbClr val="292929"/>
              </a:solidFill>
              <a:latin typeface="Times New Roman" pitchFamily="18" charset="0"/>
            </a:endParaRPr>
          </a:p>
        </p:txBody>
      </p:sp>
      <p:sp>
        <p:nvSpPr>
          <p:cNvPr id="14386" name="Text Box 50"/>
          <p:cNvSpPr txBox="1">
            <a:spLocks noChangeArrowheads="1"/>
          </p:cNvSpPr>
          <p:nvPr/>
        </p:nvSpPr>
        <p:spPr bwMode="auto">
          <a:xfrm>
            <a:off x="7164388" y="3057525"/>
            <a:ext cx="576262" cy="701675"/>
          </a:xfrm>
          <a:prstGeom prst="rect">
            <a:avLst/>
          </a:prstGeom>
          <a:noFill/>
          <a:ln w="25400" algn="ctr">
            <a:noFill/>
            <a:prstDash val="dash"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292929"/>
                </a:solidFill>
                <a:latin typeface="Times New Roman" pitchFamily="18" charset="0"/>
              </a:rPr>
              <a:t>D</a:t>
            </a:r>
            <a:endParaRPr lang="ru-RU" sz="4000" b="1">
              <a:solidFill>
                <a:srgbClr val="292929"/>
              </a:solidFill>
              <a:latin typeface="Times New Roman" pitchFamily="18" charset="0"/>
            </a:endParaRPr>
          </a:p>
        </p:txBody>
      </p:sp>
      <p:sp>
        <p:nvSpPr>
          <p:cNvPr id="14387" name="Text Box 51"/>
          <p:cNvSpPr txBox="1">
            <a:spLocks noChangeArrowheads="1"/>
          </p:cNvSpPr>
          <p:nvPr/>
        </p:nvSpPr>
        <p:spPr bwMode="auto">
          <a:xfrm>
            <a:off x="7164388" y="3957638"/>
            <a:ext cx="576262" cy="701675"/>
          </a:xfrm>
          <a:prstGeom prst="rect">
            <a:avLst/>
          </a:prstGeom>
          <a:noFill/>
          <a:ln w="25400" algn="ctr">
            <a:noFill/>
            <a:prstDash val="dash"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292929"/>
                </a:solidFill>
                <a:latin typeface="Times New Roman" pitchFamily="18" charset="0"/>
              </a:rPr>
              <a:t>M</a:t>
            </a:r>
            <a:endParaRPr lang="ru-RU" sz="4000" b="1">
              <a:solidFill>
                <a:srgbClr val="292929"/>
              </a:solidFill>
              <a:latin typeface="Times New Roman" pitchFamily="18" charset="0"/>
            </a:endParaRPr>
          </a:p>
        </p:txBody>
      </p:sp>
      <p:sp>
        <p:nvSpPr>
          <p:cNvPr id="14388" name="Text Box 52"/>
          <p:cNvSpPr txBox="1">
            <a:spLocks noChangeArrowheads="1"/>
          </p:cNvSpPr>
          <p:nvPr/>
        </p:nvSpPr>
        <p:spPr bwMode="auto">
          <a:xfrm>
            <a:off x="7164388" y="4857750"/>
            <a:ext cx="576262" cy="701675"/>
          </a:xfrm>
          <a:prstGeom prst="rect">
            <a:avLst/>
          </a:prstGeom>
          <a:noFill/>
          <a:ln w="25400" algn="ctr">
            <a:noFill/>
            <a:prstDash val="dash"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292929"/>
                </a:solidFill>
                <a:latin typeface="Times New Roman" pitchFamily="18" charset="0"/>
              </a:rPr>
              <a:t>N</a:t>
            </a:r>
            <a:endParaRPr lang="ru-RU" sz="4000" b="1">
              <a:solidFill>
                <a:srgbClr val="292929"/>
              </a:solidFill>
              <a:latin typeface="Times New Roman" pitchFamily="18" charset="0"/>
            </a:endParaRPr>
          </a:p>
        </p:txBody>
      </p:sp>
      <p:sp>
        <p:nvSpPr>
          <p:cNvPr id="14389" name="Text Box 53"/>
          <p:cNvSpPr txBox="1">
            <a:spLocks noChangeArrowheads="1"/>
          </p:cNvSpPr>
          <p:nvPr/>
        </p:nvSpPr>
        <p:spPr bwMode="auto">
          <a:xfrm>
            <a:off x="7667625" y="431800"/>
            <a:ext cx="1152525" cy="579438"/>
          </a:xfrm>
          <a:prstGeom prst="rect">
            <a:avLst/>
          </a:prstGeom>
          <a:noFill/>
          <a:ln w="25400" algn="ctr">
            <a:noFill/>
            <a:prstDash val="dash"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292929"/>
                </a:solidFill>
                <a:latin typeface="Times New Roman" pitchFamily="18" charset="0"/>
              </a:rPr>
              <a:t>(2;4)</a:t>
            </a:r>
            <a:endParaRPr lang="ru-RU" sz="3200" b="1">
              <a:solidFill>
                <a:srgbClr val="292929"/>
              </a:solidFill>
              <a:latin typeface="Times New Roman" pitchFamily="18" charset="0"/>
            </a:endParaRPr>
          </a:p>
        </p:txBody>
      </p:sp>
      <p:sp>
        <p:nvSpPr>
          <p:cNvPr id="14390" name="Text Box 54"/>
          <p:cNvSpPr txBox="1">
            <a:spLocks noChangeArrowheads="1"/>
          </p:cNvSpPr>
          <p:nvPr/>
        </p:nvSpPr>
        <p:spPr bwMode="auto">
          <a:xfrm>
            <a:off x="7740650" y="1341438"/>
            <a:ext cx="1295400" cy="579437"/>
          </a:xfrm>
          <a:prstGeom prst="rect">
            <a:avLst/>
          </a:prstGeom>
          <a:noFill/>
          <a:ln w="25400" algn="ctr">
            <a:noFill/>
            <a:prstDash val="dash"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292929"/>
                </a:solidFill>
                <a:latin typeface="Times New Roman" pitchFamily="18" charset="0"/>
              </a:rPr>
              <a:t>(-2;2)</a:t>
            </a:r>
            <a:endParaRPr lang="ru-RU" sz="3200" b="1">
              <a:solidFill>
                <a:srgbClr val="292929"/>
              </a:solidFill>
              <a:latin typeface="Times New Roman" pitchFamily="18" charset="0"/>
            </a:endParaRPr>
          </a:p>
        </p:txBody>
      </p:sp>
      <p:sp>
        <p:nvSpPr>
          <p:cNvPr id="14391" name="Text Box 55"/>
          <p:cNvSpPr txBox="1">
            <a:spLocks noChangeArrowheads="1"/>
          </p:cNvSpPr>
          <p:nvPr/>
        </p:nvSpPr>
        <p:spPr bwMode="auto">
          <a:xfrm>
            <a:off x="7740650" y="2205038"/>
            <a:ext cx="1152525" cy="579437"/>
          </a:xfrm>
          <a:prstGeom prst="rect">
            <a:avLst/>
          </a:prstGeom>
          <a:noFill/>
          <a:ln w="25400" algn="ctr">
            <a:noFill/>
            <a:prstDash val="dash"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292929"/>
                </a:solidFill>
                <a:latin typeface="Times New Roman" pitchFamily="18" charset="0"/>
              </a:rPr>
              <a:t>(3;-3)</a:t>
            </a:r>
            <a:endParaRPr lang="ru-RU" sz="3200" b="1">
              <a:solidFill>
                <a:srgbClr val="292929"/>
              </a:solidFill>
              <a:latin typeface="Times New Roman" pitchFamily="18" charset="0"/>
            </a:endParaRPr>
          </a:p>
        </p:txBody>
      </p:sp>
      <p:sp>
        <p:nvSpPr>
          <p:cNvPr id="14392" name="Text Box 56"/>
          <p:cNvSpPr txBox="1">
            <a:spLocks noChangeArrowheads="1"/>
          </p:cNvSpPr>
          <p:nvPr/>
        </p:nvSpPr>
        <p:spPr bwMode="auto">
          <a:xfrm>
            <a:off x="7667625" y="3068638"/>
            <a:ext cx="1368425" cy="579437"/>
          </a:xfrm>
          <a:prstGeom prst="rect">
            <a:avLst/>
          </a:prstGeom>
          <a:noFill/>
          <a:ln w="25400" algn="ctr">
            <a:noFill/>
            <a:prstDash val="dash"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292929"/>
                </a:solidFill>
                <a:latin typeface="Times New Roman" pitchFamily="18" charset="0"/>
              </a:rPr>
              <a:t>(-3;-4)</a:t>
            </a:r>
            <a:endParaRPr lang="ru-RU" sz="3200" b="1">
              <a:solidFill>
                <a:srgbClr val="292929"/>
              </a:solidFill>
              <a:latin typeface="Times New Roman" pitchFamily="18" charset="0"/>
            </a:endParaRPr>
          </a:p>
        </p:txBody>
      </p:sp>
      <p:sp>
        <p:nvSpPr>
          <p:cNvPr id="14393" name="Text Box 57"/>
          <p:cNvSpPr txBox="1">
            <a:spLocks noChangeArrowheads="1"/>
          </p:cNvSpPr>
          <p:nvPr/>
        </p:nvSpPr>
        <p:spPr bwMode="auto">
          <a:xfrm>
            <a:off x="7740650" y="4005263"/>
            <a:ext cx="1152525" cy="579437"/>
          </a:xfrm>
          <a:prstGeom prst="rect">
            <a:avLst/>
          </a:prstGeom>
          <a:noFill/>
          <a:ln w="25400" algn="ctr">
            <a:noFill/>
            <a:prstDash val="dash"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292929"/>
                </a:solidFill>
                <a:latin typeface="Times New Roman" pitchFamily="18" charset="0"/>
              </a:rPr>
              <a:t>(4;0)</a:t>
            </a:r>
            <a:endParaRPr lang="ru-RU" sz="3200" b="1">
              <a:solidFill>
                <a:srgbClr val="292929"/>
              </a:solidFill>
              <a:latin typeface="Times New Roman" pitchFamily="18" charset="0"/>
            </a:endParaRPr>
          </a:p>
        </p:txBody>
      </p:sp>
      <p:sp>
        <p:nvSpPr>
          <p:cNvPr id="14394" name="Text Box 58"/>
          <p:cNvSpPr txBox="1">
            <a:spLocks noChangeArrowheads="1"/>
          </p:cNvSpPr>
          <p:nvPr/>
        </p:nvSpPr>
        <p:spPr bwMode="auto">
          <a:xfrm>
            <a:off x="7667625" y="4868863"/>
            <a:ext cx="1152525" cy="579437"/>
          </a:xfrm>
          <a:prstGeom prst="rect">
            <a:avLst/>
          </a:prstGeom>
          <a:noFill/>
          <a:ln w="25400" algn="ctr">
            <a:noFill/>
            <a:prstDash val="dash"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292929"/>
                </a:solidFill>
                <a:latin typeface="Times New Roman" pitchFamily="18" charset="0"/>
              </a:rPr>
              <a:t>(0;-3)</a:t>
            </a:r>
            <a:endParaRPr lang="ru-RU" sz="3200" b="1">
              <a:solidFill>
                <a:srgbClr val="292929"/>
              </a:solidFill>
              <a:latin typeface="Times New Roman" pitchFamily="18" charset="0"/>
            </a:endParaRPr>
          </a:p>
        </p:txBody>
      </p:sp>
      <p:pic>
        <p:nvPicPr>
          <p:cNvPr id="14395" name="Picture 59" descr="DIAD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64163" y="692150"/>
            <a:ext cx="792162" cy="660400"/>
          </a:xfrm>
          <a:prstGeom prst="rect">
            <a:avLst/>
          </a:prstGeom>
          <a:noFill/>
        </p:spPr>
      </p:pic>
      <p:sp>
        <p:nvSpPr>
          <p:cNvPr id="14398" name="Text Box 62"/>
          <p:cNvSpPr txBox="1">
            <a:spLocks noChangeArrowheads="1"/>
          </p:cNvSpPr>
          <p:nvPr/>
        </p:nvSpPr>
        <p:spPr bwMode="auto">
          <a:xfrm>
            <a:off x="3708400" y="0"/>
            <a:ext cx="4679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rgbClr val="003300"/>
                </a:solidFill>
                <a:latin typeface="AG_Futura" pitchFamily="34" charset="0"/>
              </a:rPr>
              <a:t>Ответы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89" grpId="0"/>
      <p:bldP spid="14390" grpId="0"/>
      <p:bldP spid="14391" grpId="0"/>
      <p:bldP spid="14392" grpId="0"/>
      <p:bldP spid="14393" grpId="0"/>
      <p:bldP spid="14394" grpId="0"/>
      <p:bldP spid="14398" grpId="0" autoUpdateAnimBg="0"/>
    </p:bldLst>
  </p:timing>
</p:sld>
</file>

<file path=ppt/theme/theme1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162</TotalTime>
  <Words>273</Words>
  <Application>Microsoft Office PowerPoint</Application>
  <PresentationFormat>Экран (4:3)</PresentationFormat>
  <Paragraphs>69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Океан</vt:lpstr>
      <vt:lpstr>Координатная плоскость</vt:lpstr>
      <vt:lpstr>Цели урока:</vt:lpstr>
      <vt:lpstr>Слайд 3</vt:lpstr>
      <vt:lpstr>Слайд 4</vt:lpstr>
      <vt:lpstr>Слайд 5</vt:lpstr>
      <vt:lpstr>Слайд 6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svg</dc:creator>
  <cp:lastModifiedBy>User</cp:lastModifiedBy>
  <cp:revision>28</cp:revision>
  <dcterms:created xsi:type="dcterms:W3CDTF">2008-09-28T09:48:16Z</dcterms:created>
  <dcterms:modified xsi:type="dcterms:W3CDTF">2012-09-11T03:52:41Z</dcterms:modified>
</cp:coreProperties>
</file>